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264" r:id="rId3"/>
    <p:sldId id="257" r:id="rId4"/>
    <p:sldId id="258" r:id="rId5"/>
    <p:sldId id="259" r:id="rId6"/>
    <p:sldId id="260"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75614" autoAdjust="0"/>
  </p:normalViewPr>
  <p:slideViewPr>
    <p:cSldViewPr>
      <p:cViewPr varScale="1">
        <p:scale>
          <a:sx n="55" d="100"/>
          <a:sy n="55" d="100"/>
        </p:scale>
        <p:origin x="-94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F22E12-6FA4-4014-9ACA-780A070F0F7D}" type="datetimeFigureOut">
              <a:rPr lang="en-US" smtClean="0"/>
              <a:pPr/>
              <a:t>4/10/2009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10B026-5DF2-463C-B018-3BA27EF7A6D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 to write our portion of the self study,</a:t>
            </a:r>
            <a:r>
              <a:rPr lang="en-US" baseline="0" dirty="0" smtClean="0"/>
              <a:t> we must be able to answer, these questions.</a:t>
            </a:r>
          </a:p>
          <a:p>
            <a:r>
              <a:rPr lang="en-US" baseline="0" dirty="0" smtClean="0"/>
              <a:t>To do so, we must formulate the questions for each sub-criteria.</a:t>
            </a:r>
          </a:p>
          <a:p>
            <a:r>
              <a:rPr lang="en-US" baseline="0" dirty="0" smtClean="0"/>
              <a:t>Who is the person who does this specific job and is there multiple people responsible and different areas?</a:t>
            </a:r>
          </a:p>
          <a:p>
            <a:r>
              <a:rPr lang="en-US" baseline="0" dirty="0" smtClean="0"/>
              <a:t>What is the data they collect or what is seen in regards to the sub criteria?</a:t>
            </a:r>
          </a:p>
          <a:p>
            <a:r>
              <a:rPr lang="en-US" baseline="0" dirty="0" smtClean="0"/>
              <a:t>Where is this data kept?</a:t>
            </a:r>
          </a:p>
          <a:p>
            <a:r>
              <a:rPr lang="en-US" baseline="0" dirty="0" smtClean="0"/>
              <a:t>When is the processes done?</a:t>
            </a:r>
          </a:p>
          <a:p>
            <a:r>
              <a:rPr lang="en-US" baseline="0" dirty="0" smtClean="0"/>
              <a:t>Why is the collection being done and what is the purpose?</a:t>
            </a:r>
          </a:p>
          <a:p>
            <a:r>
              <a:rPr lang="en-US" baseline="0" dirty="0" smtClean="0"/>
              <a:t>And How is the data collected, used and given to others?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710B026-5DF2-463C-B018-3BA27EF7A6D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Priority</a:t>
            </a:r>
            <a:r>
              <a:rPr lang="en-US" baseline="0" dirty="0" smtClean="0"/>
              <a:t> Initiative 2a. The organization realistically prepares for a future shaped by multiple societal and economic trends</a:t>
            </a:r>
            <a:r>
              <a:rPr lang="en-US" baseline="0" dirty="0" smtClean="0"/>
              <a:t>.</a:t>
            </a:r>
          </a:p>
          <a:p>
            <a:endParaRPr lang="en-US" baseline="0" dirty="0" smtClean="0"/>
          </a:p>
          <a:p>
            <a:r>
              <a:rPr lang="en-US" baseline="0" dirty="0" smtClean="0"/>
              <a:t>2a1. The organization’s planning documents reflect a sound understanding for the organization’s current capacity.</a:t>
            </a:r>
          </a:p>
          <a:p>
            <a:endParaRPr lang="en-US" baseline="0" dirty="0" smtClean="0"/>
          </a:p>
          <a:p>
            <a:endParaRPr lang="en-US" baseline="0" dirty="0" smtClean="0"/>
          </a:p>
          <a:p>
            <a:endParaRPr lang="en-US" baseline="0" dirty="0" smtClean="0"/>
          </a:p>
          <a:p>
            <a:r>
              <a:rPr lang="en-US" baseline="0" dirty="0" smtClean="0"/>
              <a:t>2a2</a:t>
            </a:r>
            <a:r>
              <a:rPr lang="en-US" baseline="0" dirty="0" smtClean="0"/>
              <a:t>. The organization’s planning documents demonstrate that attention is being paid to emerging </a:t>
            </a:r>
            <a:r>
              <a:rPr lang="en-US" baseline="0" dirty="0" err="1" smtClean="0"/>
              <a:t>facotrs</a:t>
            </a:r>
            <a:r>
              <a:rPr lang="en-US" baseline="0" dirty="0" smtClean="0"/>
              <a:t> such as technology, demographic shifts, and globalization.</a:t>
            </a:r>
          </a:p>
          <a:p>
            <a:endParaRPr lang="en-US" baseline="0" dirty="0" smtClean="0"/>
          </a:p>
          <a:p>
            <a:endParaRPr lang="en-US" baseline="0" dirty="0" smtClean="0"/>
          </a:p>
          <a:p>
            <a:endParaRPr lang="en-US" baseline="0" dirty="0" smtClean="0"/>
          </a:p>
          <a:p>
            <a:r>
              <a:rPr lang="en-US" baseline="0" dirty="0" smtClean="0"/>
              <a:t>2a3.The </a:t>
            </a:r>
            <a:r>
              <a:rPr lang="en-US" baseline="0" dirty="0" smtClean="0"/>
              <a:t>organization’s planning documents show careful attention to the organization’s </a:t>
            </a:r>
            <a:r>
              <a:rPr lang="en-US" baseline="0" dirty="0" smtClean="0"/>
              <a:t>function </a:t>
            </a:r>
            <a:r>
              <a:rPr lang="en-US" baseline="0" dirty="0" smtClean="0"/>
              <a:t>in a multicultural society.</a:t>
            </a:r>
          </a:p>
          <a:p>
            <a:endParaRPr lang="en-US" baseline="0" dirty="0" smtClean="0"/>
          </a:p>
          <a:p>
            <a:endParaRPr lang="en-US" baseline="0" dirty="0" smtClean="0"/>
          </a:p>
          <a:p>
            <a:endParaRPr lang="en-US" baseline="0" dirty="0" smtClean="0"/>
          </a:p>
          <a:p>
            <a:r>
              <a:rPr lang="en-US" baseline="0" dirty="0" smtClean="0"/>
              <a:t>2a4</a:t>
            </a:r>
            <a:r>
              <a:rPr lang="en-US" baseline="0" dirty="0" smtClean="0"/>
              <a:t>.  The organization’s planning </a:t>
            </a:r>
            <a:r>
              <a:rPr lang="en-US" baseline="0" dirty="0" smtClean="0"/>
              <a:t>processes </a:t>
            </a:r>
            <a:r>
              <a:rPr lang="en-US" baseline="0" dirty="0" smtClean="0"/>
              <a:t>include effective </a:t>
            </a:r>
            <a:r>
              <a:rPr lang="en-US" baseline="0" dirty="0" smtClean="0"/>
              <a:t>environmental </a:t>
            </a:r>
            <a:r>
              <a:rPr lang="en-US" baseline="0" dirty="0" smtClean="0"/>
              <a:t>scanning.</a:t>
            </a:r>
          </a:p>
          <a:p>
            <a:endParaRPr lang="en-US" baseline="0" dirty="0" smtClean="0"/>
          </a:p>
          <a:p>
            <a:endParaRPr lang="en-US" baseline="0" dirty="0" smtClean="0"/>
          </a:p>
          <a:p>
            <a:endParaRPr lang="en-US" baseline="0" dirty="0" smtClean="0"/>
          </a:p>
          <a:p>
            <a:r>
              <a:rPr lang="en-US" baseline="0" dirty="0" smtClean="0"/>
              <a:t>2a5</a:t>
            </a:r>
            <a:r>
              <a:rPr lang="en-US" baseline="0" dirty="0" smtClean="0"/>
              <a:t>. The organizational environment is supportive of innovation and change.</a:t>
            </a:r>
          </a:p>
          <a:p>
            <a:endParaRPr lang="en-US" baseline="0" dirty="0" smtClean="0"/>
          </a:p>
          <a:p>
            <a:endParaRPr lang="en-US" baseline="0" dirty="0" smtClean="0"/>
          </a:p>
          <a:p>
            <a:endParaRPr lang="en-US" baseline="0" dirty="0" smtClean="0"/>
          </a:p>
          <a:p>
            <a:r>
              <a:rPr lang="en-US" baseline="0" dirty="0" smtClean="0"/>
              <a:t>2a6</a:t>
            </a:r>
            <a:r>
              <a:rPr lang="en-US" baseline="0" dirty="0" smtClean="0"/>
              <a:t>. The organization incorporates in its planning those </a:t>
            </a:r>
            <a:r>
              <a:rPr lang="en-US" baseline="0" dirty="0" smtClean="0"/>
              <a:t>aspects </a:t>
            </a:r>
            <a:r>
              <a:rPr lang="en-US" baseline="0" dirty="0" smtClean="0"/>
              <a:t>of </a:t>
            </a:r>
            <a:r>
              <a:rPr lang="en-US" baseline="0" dirty="0" smtClean="0"/>
              <a:t>its </a:t>
            </a:r>
            <a:r>
              <a:rPr lang="en-US" baseline="0" dirty="0" smtClean="0"/>
              <a:t>history and heritage that it wishes to </a:t>
            </a:r>
            <a:r>
              <a:rPr lang="en-US" baseline="0" dirty="0" smtClean="0"/>
              <a:t>preserve </a:t>
            </a:r>
            <a:r>
              <a:rPr lang="en-US" baseline="0" dirty="0" smtClean="0"/>
              <a:t>and </a:t>
            </a:r>
            <a:r>
              <a:rPr lang="en-US" baseline="0" dirty="0" smtClean="0"/>
              <a:t>continue.</a:t>
            </a:r>
            <a:endParaRPr lang="en-US" baseline="0" dirty="0" smtClean="0"/>
          </a:p>
          <a:p>
            <a:endParaRPr lang="en-US" baseline="0" dirty="0" smtClean="0"/>
          </a:p>
          <a:p>
            <a:endParaRPr lang="en-US" baseline="0" dirty="0" smtClean="0"/>
          </a:p>
          <a:p>
            <a:r>
              <a:rPr lang="en-US" baseline="0" dirty="0" smtClean="0"/>
              <a:t>2a7</a:t>
            </a:r>
            <a:r>
              <a:rPr lang="en-US" baseline="0" dirty="0" smtClean="0"/>
              <a:t>. The organization clearly identifies </a:t>
            </a:r>
            <a:r>
              <a:rPr lang="en-US" baseline="0" dirty="0" smtClean="0"/>
              <a:t>authority </a:t>
            </a:r>
            <a:r>
              <a:rPr lang="en-US" baseline="0" dirty="0" smtClean="0"/>
              <a:t>for </a:t>
            </a:r>
            <a:r>
              <a:rPr lang="en-US" baseline="0" dirty="0" smtClean="0"/>
              <a:t>decision </a:t>
            </a:r>
            <a:r>
              <a:rPr lang="en-US" baseline="0" dirty="0" smtClean="0"/>
              <a:t>making about organizational goals.</a:t>
            </a:r>
          </a:p>
          <a:p>
            <a:endParaRPr lang="en-US" baseline="0" dirty="0" smtClean="0"/>
          </a:p>
        </p:txBody>
      </p:sp>
      <p:sp>
        <p:nvSpPr>
          <p:cNvPr id="4" name="Slide Number Placeholder 3"/>
          <p:cNvSpPr>
            <a:spLocks noGrp="1"/>
          </p:cNvSpPr>
          <p:nvPr>
            <p:ph type="sldNum" sz="quarter" idx="10"/>
          </p:nvPr>
        </p:nvSpPr>
        <p:spPr/>
        <p:txBody>
          <a:bodyPr/>
          <a:lstStyle/>
          <a:p>
            <a:fld id="{8710B026-5DF2-463C-B018-3BA27EF7A6D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Priority Initiative</a:t>
            </a:r>
            <a:r>
              <a:rPr lang="en-US" baseline="0" dirty="0" smtClean="0"/>
              <a:t> 2b. The </a:t>
            </a:r>
            <a:r>
              <a:rPr lang="en-US" baseline="0" dirty="0" smtClean="0"/>
              <a:t>organization's </a:t>
            </a:r>
            <a:r>
              <a:rPr lang="en-US" baseline="0" dirty="0" smtClean="0"/>
              <a:t>resource base supports its educational programs and its plans for maintaining and </a:t>
            </a:r>
            <a:r>
              <a:rPr lang="en-US" baseline="0" dirty="0" smtClean="0"/>
              <a:t>strengthen their </a:t>
            </a:r>
            <a:r>
              <a:rPr lang="en-US" baseline="0" dirty="0" smtClean="0"/>
              <a:t>quality in the future</a:t>
            </a:r>
            <a:r>
              <a:rPr lang="en-US" baseline="0" dirty="0" smtClean="0"/>
              <a:t>.</a:t>
            </a:r>
          </a:p>
          <a:p>
            <a:endParaRPr lang="en-US" baseline="0" dirty="0" smtClean="0"/>
          </a:p>
          <a:p>
            <a:r>
              <a:rPr lang="en-US" baseline="0" dirty="0" smtClean="0"/>
              <a:t>2b1. The organization’s resources are adequate for achievement of the </a:t>
            </a:r>
            <a:r>
              <a:rPr lang="en-US" baseline="0" dirty="0" smtClean="0"/>
              <a:t>educational quality </a:t>
            </a:r>
            <a:r>
              <a:rPr lang="en-US" baseline="0" dirty="0" smtClean="0"/>
              <a:t>it claims to provide</a:t>
            </a:r>
            <a:r>
              <a:rPr lang="en-US" baseline="0" dirty="0" smtClean="0"/>
              <a:t>.</a:t>
            </a:r>
          </a:p>
          <a:p>
            <a:endParaRPr lang="en-US" baseline="0" dirty="0" smtClean="0"/>
          </a:p>
          <a:p>
            <a:endParaRPr lang="en-US" baseline="0" dirty="0" smtClean="0"/>
          </a:p>
          <a:p>
            <a:endParaRPr lang="en-US" baseline="0" dirty="0" smtClean="0"/>
          </a:p>
          <a:p>
            <a:r>
              <a:rPr lang="en-US" baseline="0" dirty="0" smtClean="0"/>
              <a:t>2b2.The plans for resource development and allocation document at organizational commitment to supporting an strengthening the quality of the education it provides.</a:t>
            </a:r>
          </a:p>
          <a:p>
            <a:endParaRPr lang="en-US" baseline="0" dirty="0" smtClean="0"/>
          </a:p>
          <a:p>
            <a:endParaRPr lang="en-US" baseline="0" dirty="0" smtClean="0"/>
          </a:p>
          <a:p>
            <a:endParaRPr lang="en-US" baseline="0" dirty="0" smtClean="0"/>
          </a:p>
          <a:p>
            <a:r>
              <a:rPr lang="en-US" baseline="0" dirty="0" smtClean="0"/>
              <a:t>2b3. The organization uses its human resources effectively.</a:t>
            </a:r>
          </a:p>
          <a:p>
            <a:endParaRPr lang="en-US" baseline="0" dirty="0" smtClean="0"/>
          </a:p>
          <a:p>
            <a:endParaRPr lang="en-US" baseline="0" dirty="0" smtClean="0"/>
          </a:p>
          <a:p>
            <a:endParaRPr lang="en-US" baseline="0" dirty="0" smtClean="0"/>
          </a:p>
          <a:p>
            <a:r>
              <a:rPr lang="en-US" baseline="0" dirty="0" smtClean="0"/>
              <a:t>2b4.The organization intentionally develops its human resources to meet future changes.</a:t>
            </a:r>
          </a:p>
          <a:p>
            <a:endParaRPr lang="en-US" baseline="0" dirty="0" smtClean="0"/>
          </a:p>
          <a:p>
            <a:endParaRPr lang="en-US" baseline="0" dirty="0" smtClean="0"/>
          </a:p>
          <a:p>
            <a:endParaRPr lang="en-US" baseline="0" dirty="0" smtClean="0"/>
          </a:p>
          <a:p>
            <a:r>
              <a:rPr lang="en-US" baseline="0" dirty="0" smtClean="0"/>
              <a:t>2b5. The organization’s history of financial resource development and investment documents a forward-looking concern for ensuring educational quality (e.g., investments in faculty development, technology, learning support services, new or renovated facilities).</a:t>
            </a:r>
          </a:p>
          <a:p>
            <a:endParaRPr lang="en-US" baseline="0" dirty="0" smtClean="0"/>
          </a:p>
          <a:p>
            <a:endParaRPr lang="en-US" baseline="0" dirty="0" smtClean="0"/>
          </a:p>
          <a:p>
            <a:endParaRPr lang="en-US" baseline="0" dirty="0" smtClean="0"/>
          </a:p>
          <a:p>
            <a:r>
              <a:rPr lang="en-US" baseline="0" dirty="0" smtClean="0"/>
              <a:t>2b6.The organization’s planning process are flexible enough to respond to unanticipated needs for program reallocation, downsizing, or growth.</a:t>
            </a:r>
          </a:p>
          <a:p>
            <a:endParaRPr lang="en-US" baseline="0" dirty="0" smtClean="0"/>
          </a:p>
          <a:p>
            <a:endParaRPr lang="en-US" baseline="0" dirty="0" smtClean="0"/>
          </a:p>
          <a:p>
            <a:endParaRPr lang="en-US" baseline="0" dirty="0" smtClean="0"/>
          </a:p>
          <a:p>
            <a:r>
              <a:rPr lang="en-US" baseline="0" dirty="0" smtClean="0"/>
              <a:t>2b7. The organization has a history of achieving its planning goals.</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710B026-5DF2-463C-B018-3BA27EF7A6D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Priority</a:t>
            </a:r>
            <a:r>
              <a:rPr lang="en-US" baseline="0" dirty="0" smtClean="0"/>
              <a:t> Initiative: 2c. The organization’s ongoing evaluation and assessment processes provide reliable evidence of institutional effectiveness that clearly informs strategies for continuous improvement.</a:t>
            </a:r>
          </a:p>
          <a:p>
            <a:endParaRPr lang="en-US" baseline="0" dirty="0" smtClean="0"/>
          </a:p>
          <a:p>
            <a:r>
              <a:rPr lang="en-US" baseline="0" dirty="0" smtClean="0"/>
              <a:t>2c1.  The organization demonstrates that its evaluation processes provide evidence that its performance meets its stated expectations for institutional effectiveness.</a:t>
            </a:r>
          </a:p>
          <a:p>
            <a:endParaRPr lang="en-US" baseline="0" dirty="0" smtClean="0"/>
          </a:p>
          <a:p>
            <a:endParaRPr lang="en-US" baseline="0" dirty="0" smtClean="0"/>
          </a:p>
          <a:p>
            <a:endParaRPr lang="en-US" baseline="0" dirty="0" smtClean="0"/>
          </a:p>
          <a:p>
            <a:r>
              <a:rPr lang="en-US" baseline="0" dirty="0" smtClean="0"/>
              <a:t>2c2.The organization maintains effective systems for collecting, analyzing, and using organizational information.</a:t>
            </a:r>
          </a:p>
          <a:p>
            <a:endParaRPr lang="en-US" baseline="0" dirty="0" smtClean="0"/>
          </a:p>
          <a:p>
            <a:endParaRPr lang="en-US" baseline="0" dirty="0" smtClean="0"/>
          </a:p>
          <a:p>
            <a:endParaRPr lang="en-US" baseline="0" dirty="0" smtClean="0"/>
          </a:p>
          <a:p>
            <a:r>
              <a:rPr lang="en-US" baseline="0" dirty="0" smtClean="0"/>
              <a:t>2c3. Appropriate data and feedback loops are available and used throughout the organization to support continuous improvement.</a:t>
            </a:r>
          </a:p>
          <a:p>
            <a:endParaRPr lang="en-US" baseline="0" dirty="0" smtClean="0"/>
          </a:p>
          <a:p>
            <a:endParaRPr lang="en-US" baseline="0" dirty="0" smtClean="0"/>
          </a:p>
          <a:p>
            <a:endParaRPr lang="en-US" baseline="0" dirty="0" smtClean="0"/>
          </a:p>
          <a:p>
            <a:r>
              <a:rPr lang="en-US" baseline="0" dirty="0" smtClean="0"/>
              <a:t>2c4. Periodic reviews of academic and administration subunits contribute to improvement of the organization.</a:t>
            </a:r>
          </a:p>
          <a:p>
            <a:endParaRPr lang="en-US" baseline="0" dirty="0" smtClean="0"/>
          </a:p>
          <a:p>
            <a:endParaRPr lang="en-US" baseline="0" dirty="0" smtClean="0"/>
          </a:p>
          <a:p>
            <a:endParaRPr lang="en-US" baseline="0" dirty="0" smtClean="0"/>
          </a:p>
          <a:p>
            <a:r>
              <a:rPr lang="en-US" baseline="0" dirty="0" smtClean="0"/>
              <a:t>2c5. The organization provides adequate support for its evaluation and assessment processes.</a:t>
            </a:r>
          </a:p>
          <a:p>
            <a:endParaRPr lang="en-US" dirty="0"/>
          </a:p>
        </p:txBody>
      </p:sp>
      <p:sp>
        <p:nvSpPr>
          <p:cNvPr id="4" name="Slide Number Placeholder 3"/>
          <p:cNvSpPr>
            <a:spLocks noGrp="1"/>
          </p:cNvSpPr>
          <p:nvPr>
            <p:ph type="sldNum" sz="quarter" idx="10"/>
          </p:nvPr>
        </p:nvSpPr>
        <p:spPr/>
        <p:txBody>
          <a:bodyPr/>
          <a:lstStyle/>
          <a:p>
            <a:fld id="{8710B026-5DF2-463C-B018-3BA27EF7A6DA}"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Priority Initiative: 2d. All levels of planning align with the organization’s mission, thereby enhancing</a:t>
            </a:r>
            <a:r>
              <a:rPr lang="en-US" baseline="0" dirty="0" smtClean="0"/>
              <a:t> its capacity to fulfill that mission.</a:t>
            </a:r>
          </a:p>
          <a:p>
            <a:endParaRPr lang="en-US" baseline="0" dirty="0" smtClean="0"/>
          </a:p>
          <a:p>
            <a:r>
              <a:rPr lang="en-US" baseline="0" dirty="0" smtClean="0"/>
              <a:t>2d1. Coordinated planning processes center on the mission documents that define vision, values, goals, and strategic priorities for the organization.</a:t>
            </a:r>
          </a:p>
          <a:p>
            <a:endParaRPr lang="en-US" baseline="0" dirty="0" smtClean="0"/>
          </a:p>
          <a:p>
            <a:endParaRPr lang="en-US" baseline="0" dirty="0" smtClean="0"/>
          </a:p>
          <a:p>
            <a:endParaRPr lang="en-US" baseline="0" dirty="0" smtClean="0"/>
          </a:p>
          <a:p>
            <a:r>
              <a:rPr lang="en-US" baseline="0" dirty="0" smtClean="0"/>
              <a:t>2d2. Planning processes link with budgeting processes.</a:t>
            </a:r>
          </a:p>
          <a:p>
            <a:endParaRPr lang="en-US" baseline="0" dirty="0" smtClean="0"/>
          </a:p>
          <a:p>
            <a:endParaRPr lang="en-US" baseline="0" dirty="0" smtClean="0"/>
          </a:p>
          <a:p>
            <a:endParaRPr lang="en-US" baseline="0" dirty="0" smtClean="0"/>
          </a:p>
          <a:p>
            <a:r>
              <a:rPr lang="en-US" baseline="0" dirty="0" smtClean="0"/>
              <a:t>2d3. Implementation of the organization’s planning is evident in its operations.</a:t>
            </a:r>
          </a:p>
          <a:p>
            <a:endParaRPr lang="en-US" baseline="0" dirty="0" smtClean="0"/>
          </a:p>
          <a:p>
            <a:endParaRPr lang="en-US" baseline="0" dirty="0" smtClean="0"/>
          </a:p>
          <a:p>
            <a:endParaRPr lang="en-US" baseline="0" dirty="0" smtClean="0"/>
          </a:p>
          <a:p>
            <a:r>
              <a:rPr lang="en-US" baseline="0" dirty="0" smtClean="0"/>
              <a:t>2d4. Long-range strategic planning processes allow for reprioritization of goals when necessary because of changing environments.</a:t>
            </a:r>
          </a:p>
          <a:p>
            <a:endParaRPr lang="en-US" baseline="0" dirty="0" smtClean="0"/>
          </a:p>
          <a:p>
            <a:endParaRPr lang="en-US" baseline="0" dirty="0" smtClean="0"/>
          </a:p>
          <a:p>
            <a:endParaRPr lang="en-US" baseline="0" dirty="0" smtClean="0"/>
          </a:p>
          <a:p>
            <a:r>
              <a:rPr lang="en-US" baseline="0" dirty="0" smtClean="0"/>
              <a:t>2d5. Planning document give evidence of the organization’s awareness of the relationships among educational quality, student learning, ad the diverse, complex, global, and technological world in which the organization and its students exist.</a:t>
            </a:r>
          </a:p>
          <a:p>
            <a:endParaRPr lang="en-US" baseline="0" dirty="0" smtClean="0"/>
          </a:p>
          <a:p>
            <a:endParaRPr lang="en-US" baseline="0" dirty="0" smtClean="0"/>
          </a:p>
          <a:p>
            <a:endParaRPr lang="en-US" baseline="0" dirty="0" smtClean="0"/>
          </a:p>
          <a:p>
            <a:r>
              <a:rPr lang="en-US" baseline="0" dirty="0" smtClean="0"/>
              <a:t>2d6. Planning processes involve internal constituents and, where appropriate, external constituents.</a:t>
            </a:r>
          </a:p>
          <a:p>
            <a:endParaRPr lang="en-US" dirty="0"/>
          </a:p>
        </p:txBody>
      </p:sp>
      <p:sp>
        <p:nvSpPr>
          <p:cNvPr id="4" name="Slide Number Placeholder 3"/>
          <p:cNvSpPr>
            <a:spLocks noGrp="1"/>
          </p:cNvSpPr>
          <p:nvPr>
            <p:ph type="sldNum" sz="quarter" idx="10"/>
          </p:nvPr>
        </p:nvSpPr>
        <p:spPr/>
        <p:txBody>
          <a:bodyPr/>
          <a:lstStyle/>
          <a:p>
            <a:fld id="{8710B026-5DF2-463C-B018-3BA27EF7A6DA}"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AF8EE62-AD97-4F0E-9995-E6ACBEB7E591}" type="datetimeFigureOut">
              <a:rPr lang="en-US" smtClean="0"/>
              <a:pPr/>
              <a:t>4/10/2009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1FB908A-0E47-4C14-8F06-86BFD4DB2E4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F8EE62-AD97-4F0E-9995-E6ACBEB7E591}" type="datetimeFigureOut">
              <a:rPr lang="en-US" smtClean="0"/>
              <a:pPr/>
              <a:t>4/10/2009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FB908A-0E47-4C14-8F06-86BFD4DB2E4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1FB908A-0E47-4C14-8F06-86BFD4DB2E4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F8EE62-AD97-4F0E-9995-E6ACBEB7E591}" type="datetimeFigureOut">
              <a:rPr lang="en-US" smtClean="0"/>
              <a:pPr/>
              <a:t>4/10/2009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AF8EE62-AD97-4F0E-9995-E6ACBEB7E591}" type="datetimeFigureOut">
              <a:rPr lang="en-US" smtClean="0"/>
              <a:pPr/>
              <a:t>4/10/2009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1FB908A-0E47-4C14-8F06-86BFD4DB2E4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AF8EE62-AD97-4F0E-9995-E6ACBEB7E591}" type="datetimeFigureOut">
              <a:rPr lang="en-US" smtClean="0"/>
              <a:pPr/>
              <a:t>4/10/2009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1FB908A-0E47-4C14-8F06-86BFD4DB2E4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AF8EE62-AD97-4F0E-9995-E6ACBEB7E591}" type="datetimeFigureOut">
              <a:rPr lang="en-US" smtClean="0"/>
              <a:pPr/>
              <a:t>4/10/2009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FB908A-0E47-4C14-8F06-86BFD4DB2E4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AF8EE62-AD97-4F0E-9995-E6ACBEB7E591}" type="datetimeFigureOut">
              <a:rPr lang="en-US" smtClean="0"/>
              <a:pPr/>
              <a:t>4/10/2009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1FB908A-0E47-4C14-8F06-86BFD4DB2E4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F8EE62-AD97-4F0E-9995-E6ACBEB7E591}" type="datetimeFigureOut">
              <a:rPr lang="en-US" smtClean="0"/>
              <a:pPr/>
              <a:t>4/10/2009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1FB908A-0E47-4C14-8F06-86BFD4DB2E4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AF8EE62-AD97-4F0E-9995-E6ACBEB7E591}" type="datetimeFigureOut">
              <a:rPr lang="en-US" smtClean="0"/>
              <a:pPr/>
              <a:t>4/10/2009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1FB908A-0E47-4C14-8F06-86BFD4DB2E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1FB908A-0E47-4C14-8F06-86BFD4DB2E4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AF8EE62-AD97-4F0E-9995-E6ACBEB7E591}" type="datetimeFigureOut">
              <a:rPr lang="en-US" smtClean="0"/>
              <a:pPr/>
              <a:t>4/10/2009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1FB908A-0E47-4C14-8F06-86BFD4DB2E4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AF8EE62-AD97-4F0E-9995-E6ACBEB7E591}" type="datetimeFigureOut">
              <a:rPr lang="en-US" smtClean="0"/>
              <a:pPr/>
              <a:t>4/10/2009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AF8EE62-AD97-4F0E-9995-E6ACBEB7E591}" type="datetimeFigureOut">
              <a:rPr lang="en-US" smtClean="0"/>
              <a:pPr/>
              <a:t>4/10/2009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1FB908A-0E47-4C14-8F06-86BFD4DB2E4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2819400"/>
          </a:xfrm>
        </p:spPr>
        <p:txBody>
          <a:bodyPr>
            <a:normAutofit/>
          </a:bodyPr>
          <a:lstStyle/>
          <a:p>
            <a:r>
              <a:rPr lang="en-US" sz="3600" dirty="0" smtClean="0"/>
              <a:t>Co-Chairs: </a:t>
            </a:r>
          </a:p>
          <a:p>
            <a:r>
              <a:rPr lang="en-US" sz="3600" dirty="0" smtClean="0"/>
              <a:t>Ruby Johnson &amp; John Peterson</a:t>
            </a:r>
          </a:p>
          <a:p>
            <a:endParaRPr lang="en-US" dirty="0"/>
          </a:p>
        </p:txBody>
      </p:sp>
      <p:sp>
        <p:nvSpPr>
          <p:cNvPr id="2" name="Title 1"/>
          <p:cNvSpPr>
            <a:spLocks noGrp="1"/>
          </p:cNvSpPr>
          <p:nvPr>
            <p:ph type="ctrTitle"/>
          </p:nvPr>
        </p:nvSpPr>
        <p:spPr/>
        <p:txBody>
          <a:bodyPr>
            <a:normAutofit/>
          </a:bodyPr>
          <a:lstStyle/>
          <a:p>
            <a:r>
              <a:rPr lang="en-US" dirty="0" smtClean="0"/>
              <a:t>Criterion 2 </a:t>
            </a:r>
            <a:r>
              <a:rPr lang="en-US" dirty="0" smtClean="0"/>
              <a:t>Sub-committee</a:t>
            </a:r>
            <a:br>
              <a:rPr lang="en-US" dirty="0" smtClean="0"/>
            </a:br>
            <a:r>
              <a:rPr lang="en-US" dirty="0" smtClean="0"/>
              <a:t>April 10, 2009</a:t>
            </a:r>
            <a:r>
              <a:rPr lang="en-US"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
          </p:nvPr>
        </p:nvSpPr>
        <p:spPr/>
        <p:txBody>
          <a:bodyPr>
            <a:normAutofit/>
          </a:bodyPr>
          <a:lstStyle/>
          <a:p>
            <a:r>
              <a:rPr lang="en-US" sz="2800" dirty="0" smtClean="0"/>
              <a:t>5 W’s</a:t>
            </a:r>
          </a:p>
          <a:p>
            <a:pPr lvl="1"/>
            <a:r>
              <a:rPr lang="en-US" sz="2800" dirty="0" smtClean="0"/>
              <a:t>Who?</a:t>
            </a:r>
          </a:p>
          <a:p>
            <a:pPr lvl="1"/>
            <a:r>
              <a:rPr lang="en-US" sz="2800" dirty="0" smtClean="0"/>
              <a:t>What?</a:t>
            </a:r>
          </a:p>
          <a:p>
            <a:pPr lvl="1"/>
            <a:r>
              <a:rPr lang="en-US" sz="2800" dirty="0" smtClean="0"/>
              <a:t>Where?</a:t>
            </a:r>
          </a:p>
          <a:p>
            <a:pPr lvl="1"/>
            <a:r>
              <a:rPr lang="en-US" sz="2800" dirty="0" smtClean="0"/>
              <a:t>When?</a:t>
            </a:r>
          </a:p>
          <a:p>
            <a:pPr lvl="1"/>
            <a:r>
              <a:rPr lang="en-US" sz="2800" dirty="0" smtClean="0"/>
              <a:t>Why?</a:t>
            </a:r>
          </a:p>
          <a:p>
            <a:r>
              <a:rPr lang="en-US" sz="2800" dirty="0" smtClean="0"/>
              <a:t>And an H</a:t>
            </a:r>
          </a:p>
          <a:p>
            <a:pPr lvl="1"/>
            <a:r>
              <a:rPr lang="en-US" sz="2800" dirty="0" smtClean="0"/>
              <a:t>How?</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 of Criteria 2</a:t>
            </a:r>
            <a:endParaRPr lang="en-US" dirty="0"/>
          </a:p>
        </p:txBody>
      </p:sp>
      <p:sp>
        <p:nvSpPr>
          <p:cNvPr id="3" name="Content Placeholder 2"/>
          <p:cNvSpPr>
            <a:spLocks noGrp="1"/>
          </p:cNvSpPr>
          <p:nvPr>
            <p:ph sz="quarter" idx="1"/>
          </p:nvPr>
        </p:nvSpPr>
        <p:spPr/>
        <p:txBody>
          <a:bodyPr>
            <a:normAutofit/>
          </a:bodyPr>
          <a:lstStyle/>
          <a:p>
            <a:r>
              <a:rPr lang="en-US" sz="3200" dirty="0" smtClean="0"/>
              <a:t>10 members + 2 co-chairs (12</a:t>
            </a:r>
            <a:r>
              <a:rPr lang="en-US" sz="3200" dirty="0" smtClean="0"/>
              <a:t>)</a:t>
            </a:r>
          </a:p>
          <a:p>
            <a:pPr>
              <a:buNone/>
            </a:pPr>
            <a:endParaRPr lang="en-US" sz="2800" dirty="0" smtClean="0"/>
          </a:p>
          <a:p>
            <a:pPr lvl="1"/>
            <a:r>
              <a:rPr lang="en-US" sz="3200" dirty="0" smtClean="0"/>
              <a:t>Divide into working groups</a:t>
            </a:r>
          </a:p>
          <a:p>
            <a:pPr lvl="1"/>
            <a:r>
              <a:rPr lang="en-US" sz="3200" dirty="0" smtClean="0"/>
              <a:t>Criteria 2a(3 members)</a:t>
            </a:r>
          </a:p>
          <a:p>
            <a:pPr lvl="1"/>
            <a:r>
              <a:rPr lang="en-US" sz="3200" dirty="0" smtClean="0"/>
              <a:t>Criteria 2b(3 members)</a:t>
            </a:r>
          </a:p>
          <a:p>
            <a:pPr lvl="1"/>
            <a:r>
              <a:rPr lang="en-US" sz="3200" dirty="0" smtClean="0"/>
              <a:t>Criteria 2c(3members)</a:t>
            </a:r>
          </a:p>
          <a:p>
            <a:pPr lvl="1"/>
            <a:r>
              <a:rPr lang="en-US" sz="3200" dirty="0" smtClean="0"/>
              <a:t>Criteria 2d(3 members</a:t>
            </a:r>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2a</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sz="3200" dirty="0" smtClean="0"/>
              <a:t>John Peterson</a:t>
            </a:r>
          </a:p>
          <a:p>
            <a:pPr>
              <a:buNone/>
            </a:pPr>
            <a:endParaRPr lang="en-US" sz="3200" dirty="0" smtClean="0"/>
          </a:p>
          <a:p>
            <a:r>
              <a:rPr lang="en-US" sz="3200" dirty="0" smtClean="0"/>
              <a:t>Trish </a:t>
            </a:r>
            <a:r>
              <a:rPr lang="en-US" sz="3200" dirty="0" smtClean="0"/>
              <a:t>Miller</a:t>
            </a:r>
          </a:p>
          <a:p>
            <a:pPr>
              <a:buNone/>
            </a:pPr>
            <a:endParaRPr lang="en-US" sz="3200" dirty="0" smtClean="0"/>
          </a:p>
          <a:p>
            <a:r>
              <a:rPr lang="en-US" sz="3200" dirty="0" smtClean="0"/>
              <a:t>James Spurlock</a:t>
            </a:r>
            <a:endParaRPr 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2b</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sz="3200" dirty="0" smtClean="0"/>
              <a:t>Ruby Johnson</a:t>
            </a:r>
          </a:p>
          <a:p>
            <a:pPr>
              <a:buNone/>
            </a:pPr>
            <a:endParaRPr lang="en-US" sz="3200" dirty="0" smtClean="0"/>
          </a:p>
          <a:p>
            <a:r>
              <a:rPr lang="en-US" sz="3200" dirty="0" smtClean="0"/>
              <a:t>Larry </a:t>
            </a:r>
            <a:r>
              <a:rPr lang="en-US" sz="3200" dirty="0" smtClean="0"/>
              <a:t>Wilkes</a:t>
            </a:r>
          </a:p>
          <a:p>
            <a:pPr>
              <a:buNone/>
            </a:pPr>
            <a:endParaRPr lang="en-US" sz="3200" dirty="0" smtClean="0"/>
          </a:p>
          <a:p>
            <a:r>
              <a:rPr lang="en-US" sz="3200" dirty="0" smtClean="0"/>
              <a:t>Dave Rush</a:t>
            </a:r>
            <a:endParaRPr 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2c</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sz="3200" dirty="0" smtClean="0"/>
              <a:t>Ronny Rush</a:t>
            </a:r>
          </a:p>
          <a:p>
            <a:pPr>
              <a:buNone/>
            </a:pPr>
            <a:endParaRPr lang="en-US" sz="3200" dirty="0" smtClean="0"/>
          </a:p>
          <a:p>
            <a:r>
              <a:rPr lang="en-US" sz="3200" dirty="0" smtClean="0"/>
              <a:t>Linda </a:t>
            </a:r>
            <a:r>
              <a:rPr lang="en-US" sz="3200" dirty="0" smtClean="0"/>
              <a:t>Taylor</a:t>
            </a:r>
          </a:p>
          <a:p>
            <a:pPr>
              <a:buNone/>
            </a:pPr>
            <a:endParaRPr lang="en-US" sz="3200" dirty="0" smtClean="0"/>
          </a:p>
          <a:p>
            <a:r>
              <a:rPr lang="en-US" sz="3200" dirty="0" smtClean="0"/>
              <a:t>Bonnie Crider</a:t>
            </a:r>
          </a:p>
          <a:p>
            <a:endParaRPr lang="en-US"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2d</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sz="3200" dirty="0" smtClean="0"/>
              <a:t>Tracie Morris</a:t>
            </a:r>
          </a:p>
          <a:p>
            <a:endParaRPr lang="en-US" sz="3200" dirty="0" smtClean="0"/>
          </a:p>
          <a:p>
            <a:r>
              <a:rPr lang="en-US" sz="3200" dirty="0" smtClean="0"/>
              <a:t>Wayne </a:t>
            </a:r>
            <a:r>
              <a:rPr lang="en-US" sz="3200" dirty="0" smtClean="0"/>
              <a:t>Wilson</a:t>
            </a:r>
          </a:p>
          <a:p>
            <a:pPr>
              <a:buNone/>
            </a:pPr>
            <a:endParaRPr lang="en-US" sz="3200" dirty="0" smtClean="0"/>
          </a:p>
          <a:p>
            <a:r>
              <a:rPr lang="en-US" sz="3200" dirty="0" smtClean="0"/>
              <a:t>Brad Holloway </a:t>
            </a:r>
            <a:endParaRPr lang="en-US"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dirty="0" smtClean="0"/>
              <a:t>HAPPY EASTER</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203</TotalTime>
  <Words>756</Words>
  <Application>Microsoft Office PowerPoint</Application>
  <PresentationFormat>On-screen Show (4:3)</PresentationFormat>
  <Paragraphs>161</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Criterion 2 Sub-committee April 10, 2009 </vt:lpstr>
      <vt:lpstr>Questions</vt:lpstr>
      <vt:lpstr>Members of Criteria 2</vt:lpstr>
      <vt:lpstr>Group 2a</vt:lpstr>
      <vt:lpstr>Group 2b</vt:lpstr>
      <vt:lpstr>Group 2c</vt:lpstr>
      <vt:lpstr>Group 2d</vt:lpstr>
      <vt:lpstr>HAPPY EASTER</vt:lpstr>
    </vt:vector>
  </TitlesOfParts>
  <Company>Ozarka College - Information Systems 368-2021</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Criterion 2 Sub-committee </dc:title>
  <dc:creator>rjohnson</dc:creator>
  <cp:lastModifiedBy>rjohnson</cp:lastModifiedBy>
  <cp:revision>24</cp:revision>
  <dcterms:created xsi:type="dcterms:W3CDTF">2009-04-07T19:33:47Z</dcterms:created>
  <dcterms:modified xsi:type="dcterms:W3CDTF">2009-04-10T13:51:07Z</dcterms:modified>
</cp:coreProperties>
</file>