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2" r:id="rId10"/>
    <p:sldId id="284" r:id="rId11"/>
    <p:sldId id="283" r:id="rId12"/>
    <p:sldId id="285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86" r:id="rId23"/>
    <p:sldId id="273" r:id="rId24"/>
    <p:sldId id="274" r:id="rId25"/>
    <p:sldId id="275" r:id="rId26"/>
    <p:sldId id="276" r:id="rId27"/>
    <p:sldId id="277" r:id="rId28"/>
    <p:sldId id="281" r:id="rId29"/>
    <p:sldId id="278" r:id="rId30"/>
    <p:sldId id="279" r:id="rId31"/>
    <p:sldId id="28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7" autoAdjust="0"/>
  </p:normalViewPr>
  <p:slideViewPr>
    <p:cSldViewPr>
      <p:cViewPr varScale="1">
        <p:scale>
          <a:sx n="88" d="100"/>
          <a:sy n="88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DCED8-3001-4926-A932-6F70D87D1D18}" type="datetimeFigureOut">
              <a:rPr lang="en-US" smtClean="0"/>
              <a:pPr/>
              <a:t>8/24/2009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7B3E7-B7F6-4B95-80A6-906F1D6D0D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288FC-8910-4365-9690-4BF64C80A81D}" type="datetimeFigureOut">
              <a:rPr lang="en-US" smtClean="0"/>
              <a:pPr/>
              <a:t>8/24/2009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DB24B-2A2B-4034-AE30-5D509697EB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DB24B-2A2B-4034-AE30-5D509697EB4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6122-8A29-42CD-AA03-3DE5419E9E6D}" type="datetime1">
              <a:rPr lang="en-US" smtClean="0"/>
              <a:pPr/>
              <a:t>8/24/2009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B41B-828F-4AA1-A1EB-5482BEBA97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F56C-2D94-4158-9959-9F3C1EAFC872}" type="datetime1">
              <a:rPr lang="en-US" smtClean="0"/>
              <a:pPr/>
              <a:t>8/24/2009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B41B-828F-4AA1-A1EB-5482BEBA9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80744-AAF3-43F1-8562-6F92F897E18D}" type="datetime1">
              <a:rPr lang="en-US" smtClean="0"/>
              <a:pPr/>
              <a:t>8/24/2009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B41B-828F-4AA1-A1EB-5482BEBA9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2A0EB-8570-424B-A2BA-3BB818D657F1}" type="datetime1">
              <a:rPr lang="en-US" smtClean="0"/>
              <a:pPr/>
              <a:t>8/24/2009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B41B-828F-4AA1-A1EB-5482BEBA9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51BA-0601-4122-8A87-2775FE47E278}" type="datetime1">
              <a:rPr lang="en-US" smtClean="0"/>
              <a:pPr/>
              <a:t>8/24/2009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63EB41B-828F-4AA1-A1EB-5482BEBA9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559CB-748C-4DA8-AE63-468B151ED4B7}" type="datetime1">
              <a:rPr lang="en-US" smtClean="0"/>
              <a:pPr/>
              <a:t>8/24/2009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B41B-828F-4AA1-A1EB-5482BEBA9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123E-89F5-443C-8B03-0A3DE0F48160}" type="datetime1">
              <a:rPr lang="en-US" smtClean="0"/>
              <a:pPr/>
              <a:t>8/24/2009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B41B-828F-4AA1-A1EB-5482BEBA9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379B8-682D-4ABD-8609-E7041C9A5468}" type="datetime1">
              <a:rPr lang="en-US" smtClean="0"/>
              <a:pPr/>
              <a:t>8/24/2009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B41B-828F-4AA1-A1EB-5482BEBA9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26291-F5B3-4CF4-B401-31F4D2BF1A08}" type="datetime1">
              <a:rPr lang="en-US" smtClean="0"/>
              <a:pPr/>
              <a:t>8/24/2009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B41B-828F-4AA1-A1EB-5482BEBA9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F09CF-9AD6-46AB-A047-74023289A3EB}" type="datetime1">
              <a:rPr lang="en-US" smtClean="0"/>
              <a:pPr/>
              <a:t>8/24/2009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B41B-828F-4AA1-A1EB-5482BEBA9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6500-DAC9-490A-AA50-0CD9E9D8047C}" type="datetime1">
              <a:rPr lang="en-US" smtClean="0"/>
              <a:pPr/>
              <a:t>8/24/2009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EB41B-828F-4AA1-A1EB-5482BEBA9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FDB5290-8FB3-4FC1-894A-AF571B98303C}" type="datetime1">
              <a:rPr lang="en-US" smtClean="0"/>
              <a:pPr/>
              <a:t>8/24/2009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63EB41B-828F-4AA1-A1EB-5482BEBA9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3048000"/>
            <a:ext cx="8229600" cy="3505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OZARKA </a:t>
            </a:r>
            <a:r>
              <a:rPr lang="en-US" smtClean="0">
                <a:solidFill>
                  <a:schemeClr val="tx1"/>
                </a:solidFill>
              </a:rPr>
              <a:t>COLLEGE            SELF-STUDY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STYLE GUIDE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371600" y="5084297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5" name="Picture 4" descr="sealbwgi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381000"/>
            <a:ext cx="2962275" cy="2771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Basics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5180" y="1600200"/>
            <a:ext cx="753364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Or build a table with the following Microsoft Word 2007 specifications (under “Design” in the Table Tools menu):</a:t>
            </a:r>
          </a:p>
          <a:p>
            <a:pPr lvl="1"/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2"/>
            <a:r>
              <a:rPr lang="en-US" dirty="0" smtClean="0"/>
              <a:t>Insert a table and choose the number of columns and rows. Choose “Header,” “Footer,” and “Banded Rows” in the Tables Styles Option and pick “Light Shading – Accent 2” in Table Styles. </a:t>
            </a:r>
            <a:endParaRPr lang="en-US" sz="1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Basics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5180" y="1600200"/>
            <a:ext cx="753364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Nuts and Bolts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-457200" algn="l"/>
              </a:tabLst>
            </a:pPr>
            <a:r>
              <a:rPr lang="en-US" b="1" dirty="0" smtClean="0">
                <a:latin typeface="Calibri"/>
                <a:ea typeface="Calibri"/>
                <a:cs typeface="Times New Roman"/>
              </a:rPr>
              <a:t>Software</a:t>
            </a: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777240" lvl="1" indent="-457200">
              <a:lnSpc>
                <a:spcPct val="115000"/>
              </a:lnSpc>
              <a:spcBef>
                <a:spcPts val="0"/>
              </a:spcBef>
              <a:tabLst>
                <a:tab pos="-457200" algn="l"/>
              </a:tabLst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Please use Microsoft Word 2007 for your documents. In the event of a campus wide upgrade, the documents will be easily updated.</a:t>
            </a:r>
          </a:p>
          <a:p>
            <a:pPr marL="777240" lvl="1" indent="-457200">
              <a:lnSpc>
                <a:spcPct val="115000"/>
              </a:lnSpc>
              <a:spcBef>
                <a:spcPts val="0"/>
              </a:spcBef>
              <a:tabLst>
                <a:tab pos="-457200" algn="l"/>
              </a:tabLst>
            </a:pP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-457200" algn="l"/>
              </a:tabLst>
            </a:pPr>
            <a:r>
              <a:rPr lang="en-US" b="1" dirty="0" smtClean="0">
                <a:latin typeface="Calibri"/>
                <a:ea typeface="Calibri"/>
                <a:cs typeface="Times New Roman"/>
              </a:rPr>
              <a:t>Saving and Naming Files</a:t>
            </a: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777240" lvl="1">
              <a:lnSpc>
                <a:spcPct val="115000"/>
              </a:lnSpc>
              <a:spcBef>
                <a:spcPts val="0"/>
              </a:spcBef>
              <a:tabLst>
                <a:tab pos="-457200" algn="l"/>
              </a:tabLst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Save documents in Microsoft Word as a document </a:t>
            </a:r>
            <a:r>
              <a:rPr lang="en-US" smtClean="0">
                <a:latin typeface="Calibri"/>
                <a:ea typeface="Calibri"/>
                <a:cs typeface="Times New Roman"/>
              </a:rPr>
              <a:t>file.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777240" lvl="1">
              <a:lnSpc>
                <a:spcPct val="115000"/>
              </a:lnSpc>
              <a:spcBef>
                <a:spcPts val="0"/>
              </a:spcBef>
              <a:buNone/>
              <a:tabLst>
                <a:tab pos="-457200" algn="l"/>
              </a:tabLst>
            </a:pP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777240" lvl="1">
              <a:lnSpc>
                <a:spcPct val="115000"/>
              </a:lnSpc>
              <a:spcBef>
                <a:spcPts val="0"/>
              </a:spcBef>
              <a:tabLst>
                <a:tab pos="-457200" algn="l"/>
              </a:tabLst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Name files using the following format:	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-457200" algn="l"/>
              </a:tabLst>
            </a:pP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1042416" lvl="2">
              <a:lnSpc>
                <a:spcPct val="115000"/>
              </a:lnSpc>
              <a:spcBef>
                <a:spcPts val="0"/>
              </a:spcBef>
              <a:buNone/>
              <a:tabLst>
                <a:tab pos="-457200" algn="l"/>
              </a:tabLst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Name: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2-Preparing for the Future-2a</a:t>
            </a:r>
            <a:endParaRPr lang="en-US" sz="1800" dirty="0" smtClean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1042416" lvl="2">
              <a:lnSpc>
                <a:spcPct val="115000"/>
              </a:lnSpc>
              <a:spcBef>
                <a:spcPts val="0"/>
              </a:spcBef>
              <a:buNone/>
              <a:tabLst>
                <a:tab pos="-457200" algn="l"/>
              </a:tabLst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For Charts or Graphs: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2-Preparing for the Future-2aChart1</a:t>
            </a:r>
            <a:endParaRPr lang="en-US" sz="1800" dirty="0" smtClean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Referencing and Citing Sources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Indexing</a:t>
            </a:r>
            <a:endParaRPr lang="en-US" dirty="0" smtClean="0"/>
          </a:p>
          <a:p>
            <a:pPr lvl="1"/>
            <a:r>
              <a:rPr lang="en-US" dirty="0" smtClean="0"/>
              <a:t>When referencing a particular section in your draft, refer to the section as in the following example:</a:t>
            </a:r>
          </a:p>
          <a:p>
            <a:pPr lvl="2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	C2intro </a:t>
            </a:r>
            <a:r>
              <a:rPr lang="en-US" dirty="0" smtClean="0"/>
              <a:t>(for Criterion 2 Introduction)</a:t>
            </a:r>
          </a:p>
          <a:p>
            <a:pPr lvl="2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	C2a</a:t>
            </a:r>
            <a:r>
              <a:rPr lang="en-US" dirty="0" smtClean="0"/>
              <a:t> (for Core Component C2a)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These references will be changed to page numbers in the final draft.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Referencing and Citing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-457200" algn="l"/>
              </a:tabLst>
            </a:pPr>
            <a:r>
              <a:rPr lang="en-US" b="1" dirty="0" smtClean="0">
                <a:latin typeface="Calibri"/>
                <a:ea typeface="Calibri"/>
                <a:cs typeface="Times New Roman"/>
              </a:rPr>
              <a:t>Citing Sources </a:t>
            </a: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-457200" algn="l"/>
              </a:tabLst>
            </a:pP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777240" lvl="1">
              <a:lnSpc>
                <a:spcPct val="115000"/>
              </a:lnSpc>
              <a:spcBef>
                <a:spcPts val="0"/>
              </a:spcBef>
              <a:tabLst>
                <a:tab pos="-457200" algn="l"/>
              </a:tabLst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If citing outside sources, make sure to provide the editors and the Resource Room with copies of the sources used. 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-457200" algn="l"/>
              </a:tabLst>
            </a:pP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777240" lvl="1">
              <a:lnSpc>
                <a:spcPct val="115000"/>
              </a:lnSpc>
              <a:spcBef>
                <a:spcPts val="0"/>
              </a:spcBef>
              <a:tabLst>
                <a:tab pos="-457200" algn="l"/>
              </a:tabLst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In the text of the Self-Study, refer to the title followed by the year and page number (if applicable) in parentheses. See the following example: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-457200" algn="l"/>
              </a:tabLst>
            </a:pP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1234440" lvl="1">
              <a:lnSpc>
                <a:spcPct val="115000"/>
              </a:lnSpc>
              <a:spcBef>
                <a:spcPts val="0"/>
              </a:spcBef>
              <a:buNone/>
              <a:tabLst>
                <a:tab pos="-457200" algn="l"/>
              </a:tabLst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In the article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Trends in Higher Learning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 (2009 p. 17) we read, “borrowed material.”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Names and Acronyms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-457200" algn="l"/>
              </a:tabLst>
            </a:pPr>
            <a:r>
              <a:rPr lang="en-US" b="1" dirty="0" smtClean="0">
                <a:latin typeface="Calibri"/>
                <a:ea typeface="Calibri"/>
                <a:cs typeface="Times New Roman"/>
              </a:rPr>
              <a:t>The College</a:t>
            </a: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777240" lvl="1">
              <a:lnSpc>
                <a:spcPct val="115000"/>
              </a:lnSpc>
              <a:spcBef>
                <a:spcPts val="0"/>
              </a:spcBef>
              <a:tabLst>
                <a:tab pos="-457200" algn="l"/>
              </a:tabLst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When referring to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Ozarka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College, please use one of the following terms: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-457200" algn="l"/>
              </a:tabLst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 </a:t>
            </a: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1042416" lvl="2">
              <a:lnSpc>
                <a:spcPct val="115000"/>
              </a:lnSpc>
              <a:spcBef>
                <a:spcPts val="0"/>
              </a:spcBef>
              <a:tabLst>
                <a:tab pos="-457200" algn="l"/>
              </a:tabLst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Ozarka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College</a:t>
            </a:r>
          </a:p>
          <a:p>
            <a:pPr marL="1042416" lvl="2">
              <a:lnSpc>
                <a:spcPct val="115000"/>
              </a:lnSpc>
              <a:spcBef>
                <a:spcPts val="0"/>
              </a:spcBef>
              <a:tabLst>
                <a:tab pos="-457200" algn="l"/>
              </a:tabLst>
            </a:pP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Ozarka</a:t>
            </a:r>
            <a:endParaRPr lang="en-US" sz="1800" dirty="0" smtClean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1042416" lvl="2">
              <a:lnSpc>
                <a:spcPct val="115000"/>
              </a:lnSpc>
              <a:spcBef>
                <a:spcPts val="0"/>
              </a:spcBef>
              <a:tabLst>
                <a:tab pos="-457200" algn="l"/>
              </a:tabLst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the College</a:t>
            </a:r>
            <a:endParaRPr lang="en-US" sz="1800" dirty="0" smtClean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1042416" lvl="2">
              <a:lnSpc>
                <a:spcPct val="115000"/>
              </a:lnSpc>
              <a:spcBef>
                <a:spcPts val="0"/>
              </a:spcBef>
              <a:tabLst>
                <a:tab pos="-457200" algn="l"/>
              </a:tabLst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the Institution</a:t>
            </a:r>
            <a:endParaRPr lang="en-US" sz="1800" dirty="0" smtClean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-457200" algn="l"/>
              </a:tabLst>
            </a:pP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777240" lvl="1">
              <a:lnSpc>
                <a:spcPct val="115000"/>
              </a:lnSpc>
              <a:spcBef>
                <a:spcPts val="0"/>
              </a:spcBef>
              <a:tabLst>
                <a:tab pos="-457200" algn="l"/>
              </a:tabLst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Note the capitalization of these terms.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Names and Acronyms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-457200" algn="l"/>
              </a:tabLst>
            </a:pPr>
            <a:r>
              <a:rPr lang="en-US" b="1" dirty="0" smtClean="0">
                <a:latin typeface="Calibri"/>
                <a:ea typeface="Calibri"/>
                <a:cs typeface="Times New Roman"/>
              </a:rPr>
              <a:t>Acronyms </a:t>
            </a: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777240" lvl="1">
              <a:lnSpc>
                <a:spcPct val="115000"/>
              </a:lnSpc>
              <a:spcBef>
                <a:spcPts val="0"/>
              </a:spcBef>
              <a:tabLst>
                <a:tab pos="-457200" algn="l"/>
              </a:tabLst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For standard acronyms, do not use periods between letters (for example, “GED” instead of “G.E.D.” </a:t>
            </a: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777240" lvl="1">
              <a:lnSpc>
                <a:spcPct val="115000"/>
              </a:lnSpc>
              <a:spcBef>
                <a:spcPts val="0"/>
              </a:spcBef>
              <a:tabLst>
                <a:tab pos="-457200" algn="l"/>
              </a:tabLst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If an acronym is not commonly known, define it at its first use. </a:t>
            </a: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777240" lvl="1">
              <a:lnSpc>
                <a:spcPct val="115000"/>
              </a:lnSpc>
              <a:spcBef>
                <a:spcPts val="0"/>
              </a:spcBef>
              <a:tabLst>
                <a:tab pos="-457200" algn="l"/>
              </a:tabLst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Following is a list of acronyms for standard use: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-457200" algn="l"/>
              </a:tabLst>
            </a:pP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1042416" lvl="2">
              <a:lnSpc>
                <a:spcPct val="115000"/>
              </a:lnSpc>
              <a:spcBef>
                <a:spcPts val="0"/>
              </a:spcBef>
              <a:tabLst>
                <a:tab pos="-457200" algn="l"/>
              </a:tabLst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ADHE 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– Arkansas Department of Higher Education</a:t>
            </a:r>
            <a:endParaRPr lang="en-US" sz="1800" dirty="0" smtClean="0">
              <a:latin typeface="Calibri"/>
              <a:ea typeface="Calibri"/>
              <a:cs typeface="Times New Roman"/>
            </a:endParaRPr>
          </a:p>
          <a:p>
            <a:pPr marL="1042416" lvl="2">
              <a:lnSpc>
                <a:spcPct val="115000"/>
              </a:lnSpc>
              <a:spcBef>
                <a:spcPts val="0"/>
              </a:spcBef>
              <a:tabLst>
                <a:tab pos="-457200" algn="l"/>
              </a:tabLst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HLC 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– The Higher Learning Commission</a:t>
            </a:r>
            <a:endParaRPr lang="en-US" sz="1800" dirty="0" smtClean="0">
              <a:latin typeface="Calibri"/>
              <a:ea typeface="Calibri"/>
              <a:cs typeface="Times New Roman"/>
            </a:endParaRPr>
          </a:p>
          <a:p>
            <a:endParaRPr lang="en-US" dirty="0"/>
          </a:p>
          <a:p>
            <a:pPr lvl="2"/>
            <a:r>
              <a:rPr lang="en-US" dirty="0" smtClean="0"/>
              <a:t>Do not refer to </a:t>
            </a:r>
            <a:r>
              <a:rPr lang="en-US" dirty="0" err="1" smtClean="0"/>
              <a:t>Ozarka</a:t>
            </a:r>
            <a:r>
              <a:rPr lang="en-US" dirty="0" smtClean="0"/>
              <a:t> College as “OC.”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Names and Acronyms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-457200" algn="l"/>
              </a:tabLst>
            </a:pPr>
            <a:r>
              <a:rPr lang="en-US" b="1" dirty="0" smtClean="0">
                <a:latin typeface="Calibri"/>
                <a:ea typeface="Calibri"/>
                <a:cs typeface="Times New Roman"/>
              </a:rPr>
              <a:t>Ash Flat and Mountain View</a:t>
            </a: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777240" lvl="1">
              <a:lnSpc>
                <a:spcPct val="115000"/>
              </a:lnSpc>
              <a:spcBef>
                <a:spcPts val="0"/>
              </a:spcBef>
              <a:tabLst>
                <a:tab pos="-457200" algn="l"/>
              </a:tabLst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Refer to the Ash Flat and Mountain View locations as “sites” rather than “campuses.”</a:t>
            </a:r>
          </a:p>
          <a:p>
            <a:pPr marL="777240" lvl="1">
              <a:lnSpc>
                <a:spcPct val="115000"/>
              </a:lnSpc>
              <a:spcBef>
                <a:spcPts val="0"/>
              </a:spcBef>
              <a:tabLst>
                <a:tab pos="-457200" algn="l"/>
              </a:tabLst>
            </a:pP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-457200" algn="l"/>
              </a:tabLst>
            </a:pPr>
            <a:r>
              <a:rPr lang="en-US" b="1" dirty="0" smtClean="0">
                <a:latin typeface="Calibri"/>
                <a:ea typeface="Calibri"/>
                <a:cs typeface="Times New Roman"/>
              </a:rPr>
              <a:t>Organizational Structure Names</a:t>
            </a: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777240" lvl="1">
              <a:lnSpc>
                <a:spcPct val="115000"/>
              </a:lnSpc>
              <a:spcBef>
                <a:spcPts val="0"/>
              </a:spcBef>
              <a:tabLst>
                <a:tab pos="-457200" algn="l"/>
              </a:tabLst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When referring to specific positions at </a:t>
            </a:r>
            <a:r>
              <a:rPr lang="en-US" dirty="0" err="1" smtClean="0">
                <a:latin typeface="Calibri"/>
                <a:ea typeface="Calibri"/>
                <a:cs typeface="Times New Roman"/>
              </a:rPr>
              <a:t>Ozarka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College, use titles provided on the 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“Personnel and Primary Functions Organizational Structure” document.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777240" lvl="1">
              <a:lnSpc>
                <a:spcPct val="115000"/>
              </a:lnSpc>
              <a:spcBef>
                <a:spcPts val="0"/>
              </a:spcBef>
              <a:tabLst>
                <a:tab pos="-457200" algn="l"/>
              </a:tabLst>
            </a:pP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Names and Acronyms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5180" y="1600200"/>
            <a:ext cx="753364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chemeClr val="tx1"/>
                </a:solidFill>
              </a:rPr>
              <a:t>Criterion Template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Each criterion should be organized in the following way: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Criterion#: Criterion Statement</a:t>
            </a:r>
          </a:p>
          <a:p>
            <a:pPr lvl="1"/>
            <a:r>
              <a:rPr lang="en-US" dirty="0" err="1" smtClean="0"/>
              <a:t>Ozarka</a:t>
            </a:r>
            <a:r>
              <a:rPr lang="en-US" dirty="0" smtClean="0"/>
              <a:t> College: Criterion Overview</a:t>
            </a:r>
          </a:p>
          <a:p>
            <a:pPr lvl="1"/>
            <a:r>
              <a:rPr lang="en-US" dirty="0" smtClean="0"/>
              <a:t>Core Component #A</a:t>
            </a:r>
          </a:p>
          <a:p>
            <a:pPr lvl="1"/>
            <a:r>
              <a:rPr lang="en-US" dirty="0" smtClean="0"/>
              <a:t>Core Component #B</a:t>
            </a:r>
          </a:p>
          <a:p>
            <a:pPr lvl="1"/>
            <a:r>
              <a:rPr lang="en-US" dirty="0" smtClean="0"/>
              <a:t>Core Component #C</a:t>
            </a:r>
          </a:p>
          <a:p>
            <a:pPr lvl="1"/>
            <a:r>
              <a:rPr lang="en-US" dirty="0" smtClean="0"/>
              <a:t>etc.</a:t>
            </a:r>
          </a:p>
          <a:p>
            <a:pPr lvl="1"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Follow the provided template.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Names and Acronyms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-457200" algn="l"/>
              </a:tabLst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	Refer to the hierarchy of “groups” at the college using the following terms when not referring to specific individuals:</a:t>
            </a: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1490663" lvl="1" indent="-576263">
              <a:lnSpc>
                <a:spcPct val="115000"/>
              </a:lnSpc>
              <a:spcBef>
                <a:spcPts val="0"/>
              </a:spcBef>
              <a:tabLst>
                <a:tab pos="-457200" algn="l"/>
              </a:tabLst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Board of Trustees</a:t>
            </a:r>
          </a:p>
          <a:p>
            <a:pPr marL="1490663" lvl="1" indent="-576263">
              <a:lnSpc>
                <a:spcPct val="115000"/>
              </a:lnSpc>
              <a:spcBef>
                <a:spcPts val="0"/>
              </a:spcBef>
              <a:tabLst>
                <a:tab pos="-457200" algn="l"/>
              </a:tabLst>
            </a:pP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1490663" lvl="1" indent="-576263">
              <a:lnSpc>
                <a:spcPct val="115000"/>
              </a:lnSpc>
              <a:spcBef>
                <a:spcPts val="0"/>
              </a:spcBef>
              <a:tabLst>
                <a:tab pos="-457200" algn="l"/>
              </a:tabLst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Office of the President </a:t>
            </a:r>
          </a:p>
          <a:p>
            <a:pPr marL="1490663" lvl="1" indent="-576263">
              <a:lnSpc>
                <a:spcPct val="115000"/>
              </a:lnSpc>
              <a:spcBef>
                <a:spcPts val="0"/>
              </a:spcBef>
              <a:buNone/>
              <a:tabLst>
                <a:tab pos="-457200" algn="l"/>
              </a:tabLst>
            </a:pP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1490663" lvl="1" indent="-576263">
              <a:lnSpc>
                <a:spcPct val="115000"/>
              </a:lnSpc>
              <a:spcBef>
                <a:spcPts val="0"/>
              </a:spcBef>
              <a:tabLst>
                <a:tab pos="-457200" algn="l"/>
              </a:tabLst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Office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(Office of Student Services, Office of Planning and Special Projects, Office of Information Systems, etc.)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Names and Acronyms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490663" lvl="1" indent="-576263">
              <a:lnSpc>
                <a:spcPct val="115000"/>
              </a:lnSpc>
              <a:spcBef>
                <a:spcPts val="0"/>
              </a:spcBef>
              <a:tabLst>
                <a:tab pos="-457200" algn="l"/>
              </a:tabLst>
            </a:pPr>
            <a:endParaRPr lang="en-US" dirty="0" smtClean="0">
              <a:latin typeface="Calibri"/>
              <a:ea typeface="Calibri"/>
              <a:cs typeface="Times New Roman"/>
            </a:endParaRPr>
          </a:p>
          <a:p>
            <a:pPr marL="1490663" lvl="1" indent="-576263">
              <a:lnSpc>
                <a:spcPct val="115000"/>
              </a:lnSpc>
              <a:spcBef>
                <a:spcPts val="0"/>
              </a:spcBef>
              <a:tabLst>
                <a:tab pos="-457200" algn="l"/>
              </a:tabLst>
            </a:pPr>
            <a:endParaRPr lang="en-US" dirty="0" smtClean="0">
              <a:latin typeface="Calibri"/>
              <a:ea typeface="Calibri"/>
              <a:cs typeface="Times New Roman"/>
            </a:endParaRPr>
          </a:p>
          <a:p>
            <a:pPr marL="1490663" lvl="1" indent="-576263">
              <a:lnSpc>
                <a:spcPct val="115000"/>
              </a:lnSpc>
              <a:spcBef>
                <a:spcPts val="0"/>
              </a:spcBef>
              <a:tabLst>
                <a:tab pos="-457200" algn="l"/>
              </a:tabLst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Division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(Nursing and Allied Health Division, Applied Science Technology Division, Math Science and Education Division, Arts and Humanities Division)</a:t>
            </a:r>
          </a:p>
          <a:p>
            <a:pPr marL="1490663" lvl="1" indent="-576263">
              <a:lnSpc>
                <a:spcPct val="115000"/>
              </a:lnSpc>
              <a:spcBef>
                <a:spcPts val="0"/>
              </a:spcBef>
              <a:tabLst>
                <a:tab pos="-457200" algn="l"/>
              </a:tabLst>
            </a:pP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1490663" lvl="1" indent="-576263">
              <a:lnSpc>
                <a:spcPct val="115000"/>
              </a:lnSpc>
              <a:spcBef>
                <a:spcPts val="0"/>
              </a:spcBef>
              <a:tabLst>
                <a:tab pos="-457200" algn="l"/>
              </a:tabLst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Department</a:t>
            </a:r>
            <a:r>
              <a:rPr lang="en-US" dirty="0" smtClean="0">
                <a:latin typeface="Calibri"/>
                <a:ea typeface="Calibri"/>
                <a:cs typeface="Times New Roman"/>
              </a:rPr>
              <a:t> (Automotive Department, Social Sciences Department, etc.)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Names and Acronyms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Make sure that when referring to the positions of specific individuals you use the correct position title as indicated in the </a:t>
            </a:r>
            <a:r>
              <a:rPr lang="en-US" dirty="0" smtClean="0"/>
              <a:t>catalog.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TONE/VOICE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-457200" algn="l"/>
              </a:tabLst>
            </a:pPr>
            <a:r>
              <a:rPr lang="en-US" dirty="0" smtClean="0">
                <a:latin typeface="Cambria"/>
                <a:ea typeface="Calibri"/>
                <a:cs typeface="Times New Roman"/>
              </a:rPr>
              <a:t>The tone of the Self- Study should be objective.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-457200" algn="l"/>
              </a:tabLst>
            </a:pPr>
            <a:endParaRPr lang="en-US" dirty="0" smtClean="0">
              <a:latin typeface="Cambria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-457200" algn="l"/>
              </a:tabLst>
            </a:pPr>
            <a:r>
              <a:rPr lang="en-US" dirty="0" smtClean="0">
                <a:latin typeface="Cambria"/>
                <a:ea typeface="Calibri"/>
                <a:cs typeface="Times New Roman"/>
              </a:rPr>
              <a:t>		Avoid first person pronouns (I, </a:t>
            </a:r>
            <a:r>
              <a:rPr lang="en-US" dirty="0" smtClean="0">
                <a:latin typeface="Cambria"/>
                <a:ea typeface="Calibri"/>
                <a:cs typeface="Times New Roman"/>
              </a:rPr>
              <a:t>me, we) </a:t>
            </a:r>
            <a:r>
              <a:rPr lang="en-US" dirty="0" smtClean="0">
                <a:latin typeface="Cambria"/>
                <a:ea typeface="Calibri"/>
                <a:cs typeface="Times New Roman"/>
              </a:rPr>
              <a:t>and second person pronouns (you) in your writing. </a:t>
            </a:r>
            <a:r>
              <a:rPr lang="en-US" sz="1400" dirty="0" smtClean="0">
                <a:latin typeface="Calibri"/>
                <a:ea typeface="Calibri"/>
                <a:cs typeface="Times New Roman"/>
              </a:rPr>
              <a:t>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-457200" algn="l"/>
              </a:tabLst>
            </a:pPr>
            <a:endParaRPr lang="en-US" sz="1400" dirty="0" smtClean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-457200" algn="l"/>
              </a:tabLst>
            </a:pPr>
            <a:endParaRPr lang="en-US" sz="1400" dirty="0" smtClean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-457200" algn="l"/>
              </a:tabLst>
            </a:pPr>
            <a:r>
              <a:rPr lang="en-US" sz="1400" dirty="0" smtClean="0">
                <a:latin typeface="Calibri"/>
                <a:ea typeface="Calibri"/>
                <a:cs typeface="Times New Roman"/>
              </a:rPr>
              <a:t>		</a:t>
            </a:r>
            <a:r>
              <a:rPr lang="en-US" dirty="0" smtClean="0">
                <a:latin typeface="Cambria"/>
                <a:ea typeface="Calibri"/>
                <a:cs typeface="Times New Roman"/>
              </a:rPr>
              <a:t>Avoid subjective judgments. Evaluations should be based on clearly defined criteria.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SENTENCE STYLE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-457200" algn="l"/>
              </a:tabLst>
            </a:pPr>
            <a:r>
              <a:rPr lang="en-US" b="1" dirty="0" smtClean="0">
                <a:latin typeface="Calibri"/>
                <a:ea typeface="Calibri"/>
                <a:cs typeface="Times New Roman"/>
              </a:rPr>
              <a:t>Plural vs. Singular</a:t>
            </a: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777240" lvl="1">
              <a:lnSpc>
                <a:spcPct val="115000"/>
              </a:lnSpc>
              <a:spcBef>
                <a:spcPts val="0"/>
              </a:spcBef>
              <a:tabLst>
                <a:tab pos="-457200" algn="l"/>
              </a:tabLst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Generally, use the words “staff” and “faculty” as singular nouns. If you encounter a situation where this would be awkward, you can substitute phrases such as “faculty members” or “staff members.”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-457200" algn="l"/>
              </a:tabLst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 </a:t>
            </a: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777240" lvl="1">
              <a:lnSpc>
                <a:spcPct val="115000"/>
              </a:lnSpc>
              <a:spcBef>
                <a:spcPts val="0"/>
              </a:spcBef>
              <a:tabLst>
                <a:tab pos="-457200" algn="l"/>
              </a:tabLst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Examples: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777240" lvl="1">
              <a:lnSpc>
                <a:spcPct val="115000"/>
              </a:lnSpc>
              <a:spcBef>
                <a:spcPts val="0"/>
              </a:spcBef>
              <a:buNone/>
              <a:tabLst>
                <a:tab pos="-457200" algn="l"/>
              </a:tabLst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The 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staff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 at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Ozarka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evaluates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 goals based on the following . . . .</a:t>
            </a:r>
          </a:p>
          <a:p>
            <a:pPr marL="777240" lvl="1">
              <a:lnSpc>
                <a:spcPct val="115000"/>
              </a:lnSpc>
              <a:spcBef>
                <a:spcPts val="0"/>
              </a:spcBef>
              <a:buNone/>
              <a:tabLst>
                <a:tab pos="-457200" algn="l"/>
              </a:tabLst>
            </a:pPr>
            <a:endParaRPr lang="en-US" sz="2000" dirty="0" smtClean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777240" lvl="1">
              <a:lnSpc>
                <a:spcPct val="115000"/>
              </a:lnSpc>
              <a:spcBef>
                <a:spcPts val="0"/>
              </a:spcBef>
              <a:buNone/>
              <a:tabLst>
                <a:tab pos="-457200" algn="l"/>
              </a:tabLst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	Faculty 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members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evaluate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 goals based on the following . . . .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SENTENCE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-457200" algn="l"/>
              </a:tabLst>
            </a:pPr>
            <a:r>
              <a:rPr lang="en-US" b="1" dirty="0" smtClean="0">
                <a:latin typeface="Calibri"/>
                <a:ea typeface="Calibri"/>
                <a:cs typeface="Times New Roman"/>
              </a:rPr>
              <a:t>Parallel Structures</a:t>
            </a: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777240" lvl="1">
              <a:lnSpc>
                <a:spcPct val="115000"/>
              </a:lnSpc>
              <a:spcBef>
                <a:spcPts val="0"/>
              </a:spcBef>
              <a:tabLst>
                <a:tab pos="-457200" algn="l"/>
              </a:tabLst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When writing a series of words, phrases, or clauses, make sure that all items in the series are parallel unless there is a clear reason otherwise.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-457200" algn="l"/>
              </a:tabLst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 </a:t>
            </a: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777240" lvl="1">
              <a:lnSpc>
                <a:spcPct val="115000"/>
              </a:lnSpc>
              <a:spcBef>
                <a:spcPts val="0"/>
              </a:spcBef>
              <a:buNone/>
              <a:tabLst>
                <a:tab pos="-457200" algn="l"/>
              </a:tabLst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	Examples: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-457200" algn="l"/>
              </a:tabLst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	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The task force 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evaluated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concerns, 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gathered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 data, 	and 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proposed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 a solution.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-457200" algn="l"/>
              </a:tabLst>
            </a:pPr>
            <a:r>
              <a:rPr lang="en-US" i="1" dirty="0" smtClean="0">
                <a:latin typeface="Calibri"/>
                <a:ea typeface="Calibri"/>
                <a:cs typeface="Times New Roman"/>
              </a:rPr>
              <a:t>	Instead of:</a:t>
            </a: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-457200" algn="l"/>
              </a:tabLst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	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The task force 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evaluated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 concerns, 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gathered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 data, 	and 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it proposes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 solutions.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SENTENCE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-457200" algn="l"/>
              </a:tabLst>
            </a:pPr>
            <a:r>
              <a:rPr lang="en-US" b="1" dirty="0" smtClean="0">
                <a:latin typeface="Calibri"/>
                <a:ea typeface="Calibri"/>
                <a:cs typeface="Times New Roman"/>
              </a:rPr>
              <a:t>Contractions</a:t>
            </a: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777240" lvl="1">
              <a:lnSpc>
                <a:spcPct val="115000"/>
              </a:lnSpc>
              <a:spcBef>
                <a:spcPts val="0"/>
              </a:spcBef>
              <a:tabLst>
                <a:tab pos="-457200" algn="l"/>
              </a:tabLst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Avoid contractions in your drafts (“cannot” instead of “can’t,” etc.)</a:t>
            </a:r>
          </a:p>
          <a:p>
            <a:pPr marL="777240" lvl="1">
              <a:lnSpc>
                <a:spcPct val="115000"/>
              </a:lnSpc>
              <a:spcBef>
                <a:spcPts val="0"/>
              </a:spcBef>
              <a:tabLst>
                <a:tab pos="-457200" algn="l"/>
              </a:tabLst>
            </a:pP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-457200" algn="l"/>
              </a:tabLst>
            </a:pPr>
            <a:r>
              <a:rPr lang="en-US" b="1" dirty="0" smtClean="0">
                <a:latin typeface="Calibri"/>
                <a:ea typeface="Calibri"/>
                <a:cs typeface="Times New Roman"/>
              </a:rPr>
              <a:t>Shifts</a:t>
            </a: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777240" lvl="1">
              <a:lnSpc>
                <a:spcPct val="115000"/>
              </a:lnSpc>
              <a:spcBef>
                <a:spcPts val="0"/>
              </a:spcBef>
              <a:tabLst>
                <a:tab pos="-457200" algn="l"/>
              </a:tabLst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Avoid unnecessary shifts in tense, mood, number, and pronouns.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-457200" algn="l"/>
              </a:tabLst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 </a:t>
            </a: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777240" lvl="1">
              <a:lnSpc>
                <a:spcPct val="115000"/>
              </a:lnSpc>
              <a:spcBef>
                <a:spcPts val="0"/>
              </a:spcBef>
              <a:buNone/>
              <a:tabLst>
                <a:tab pos="-457200" algn="l"/>
              </a:tabLst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	Examples: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-457200" algn="l"/>
              </a:tabLst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	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Faculty 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members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 are responsible for several assessment 	activities so that 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they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 are prepared . . . .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-457200" algn="l"/>
              </a:tabLst>
            </a:pPr>
            <a:r>
              <a:rPr lang="en-US" i="1" dirty="0" smtClean="0">
                <a:latin typeface="Calibri"/>
                <a:ea typeface="Calibri"/>
                <a:cs typeface="Times New Roman"/>
              </a:rPr>
              <a:t>	Instead of:</a:t>
            </a: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-457200" algn="l"/>
              </a:tabLst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	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Faculty 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members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 are responsible for several assessment 	activities so that 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you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 are prepared . . . .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777240" lvl="1">
              <a:lnSpc>
                <a:spcPct val="115000"/>
              </a:lnSpc>
              <a:spcBef>
                <a:spcPts val="0"/>
              </a:spcBef>
              <a:buNone/>
              <a:tabLst>
                <a:tab pos="-457200" algn="l"/>
              </a:tabLst>
            </a:pP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MECHANICS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-457200" algn="l"/>
              </a:tabLst>
            </a:pPr>
            <a:r>
              <a:rPr lang="en-US" b="1" dirty="0" smtClean="0">
                <a:latin typeface="Calibri"/>
                <a:ea typeface="Calibri"/>
                <a:cs typeface="Times New Roman"/>
              </a:rPr>
              <a:t>Capitalization</a:t>
            </a: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777240" lvl="1">
              <a:lnSpc>
                <a:spcPct val="115000"/>
              </a:lnSpc>
              <a:spcBef>
                <a:spcPts val="0"/>
              </a:spcBef>
              <a:tabLst>
                <a:tab pos="-457200" algn="l"/>
              </a:tabLst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Capitalize only proper names unless otherwise indicated. Do not capitalize for emphasis.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777240" lvl="1">
              <a:lnSpc>
                <a:spcPct val="115000"/>
              </a:lnSpc>
              <a:spcBef>
                <a:spcPts val="0"/>
              </a:spcBef>
              <a:buNone/>
              <a:tabLst>
                <a:tab pos="-457200" algn="l"/>
              </a:tabLst>
            </a:pP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-457200" algn="l"/>
              </a:tabLst>
            </a:pPr>
            <a:r>
              <a:rPr lang="en-US" b="1" dirty="0" smtClean="0">
                <a:latin typeface="Calibri"/>
                <a:ea typeface="Calibri"/>
                <a:cs typeface="Times New Roman"/>
              </a:rPr>
              <a:t>Numbers</a:t>
            </a: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777240" lvl="1">
              <a:lnSpc>
                <a:spcPct val="115000"/>
              </a:lnSpc>
              <a:spcBef>
                <a:spcPts val="0"/>
              </a:spcBef>
              <a:tabLst>
                <a:tab pos="-457200" algn="l"/>
              </a:tabLst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In the text of paragraphs, write out numbers that can be written in one to two words. Always write out a number if it begins a sentence.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777240" lvl="1">
              <a:lnSpc>
                <a:spcPct val="115000"/>
              </a:lnSpc>
              <a:spcBef>
                <a:spcPts val="0"/>
              </a:spcBef>
              <a:tabLst>
                <a:tab pos="-457200" algn="l"/>
              </a:tabLst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If a number is three or more words, use the numeral.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777240" lvl="1">
              <a:lnSpc>
                <a:spcPct val="115000"/>
              </a:lnSpc>
              <a:spcBef>
                <a:spcPts val="0"/>
              </a:spcBef>
              <a:tabLst>
                <a:tab pos="-457200" algn="l"/>
              </a:tabLst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Use numerals for dates, times, and addresses.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MECHANICS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-457200" algn="l"/>
              </a:tabLst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	Examples: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-457200" algn="l"/>
              </a:tabLst>
            </a:pP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777240" lvl="1">
              <a:lnSpc>
                <a:spcPct val="115000"/>
              </a:lnSpc>
              <a:spcBef>
                <a:spcPts val="0"/>
              </a:spcBef>
              <a:buNone/>
              <a:tabLst>
                <a:tab pos="-457200" algn="l"/>
              </a:tabLst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	Three faculty members attended the conference.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-457200" algn="l"/>
              </a:tabLst>
            </a:pPr>
            <a:endParaRPr lang="en-US" dirty="0" smtClean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777240" lvl="1">
              <a:lnSpc>
                <a:spcPct val="115000"/>
              </a:lnSpc>
              <a:spcBef>
                <a:spcPts val="0"/>
              </a:spcBef>
              <a:buNone/>
              <a:tabLst>
                <a:tab pos="-457200" algn="l"/>
              </a:tabLst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	The Board of Trustees met seven times during this period.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-457200" algn="l"/>
              </a:tabLst>
            </a:pPr>
            <a:endParaRPr lang="en-US" dirty="0" smtClean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777240" lvl="1">
              <a:lnSpc>
                <a:spcPct val="115000"/>
              </a:lnSpc>
              <a:spcBef>
                <a:spcPts val="0"/>
              </a:spcBef>
              <a:buNone/>
              <a:tabLst>
                <a:tab pos="-457200" algn="l"/>
              </a:tabLst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	Student enrollment in the program was 519 in the fall of 2009.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PUNCTUATION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-457200" algn="l"/>
              </a:tabLst>
            </a:pPr>
            <a:r>
              <a:rPr lang="en-US" b="1" dirty="0" smtClean="0">
                <a:latin typeface="Calibri"/>
                <a:ea typeface="Calibri"/>
                <a:cs typeface="Times New Roman"/>
              </a:rPr>
              <a:t>Colons and Lists</a:t>
            </a: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777240" lvl="1">
              <a:lnSpc>
                <a:spcPct val="115000"/>
              </a:lnSpc>
              <a:spcBef>
                <a:spcPts val="0"/>
              </a:spcBef>
              <a:tabLst>
                <a:tab pos="-457200" algn="l"/>
              </a:tabLst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When using a colon (:) to introduce a list, make sure that an independent clause precedes the colon.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-457200" algn="l"/>
              </a:tabLst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 </a:t>
            </a: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777240" lvl="1">
              <a:lnSpc>
                <a:spcPct val="115000"/>
              </a:lnSpc>
              <a:spcBef>
                <a:spcPts val="0"/>
              </a:spcBef>
              <a:buNone/>
              <a:tabLst>
                <a:tab pos="-457200" algn="l"/>
              </a:tabLst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	Examples: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1042416" lvl="2">
              <a:lnSpc>
                <a:spcPct val="115000"/>
              </a:lnSpc>
              <a:spcBef>
                <a:spcPts val="0"/>
              </a:spcBef>
              <a:buNone/>
              <a:tabLst>
                <a:tab pos="-457200" algn="l"/>
              </a:tabLst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	</a:t>
            </a:r>
            <a:r>
              <a:rPr lang="en-US" sz="2800" u="sng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The following financial aid options are available for students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: grants, scholarships, and loans.</a:t>
            </a:r>
          </a:p>
          <a:p>
            <a:pPr marL="777240" lvl="1">
              <a:lnSpc>
                <a:spcPct val="115000"/>
              </a:lnSpc>
              <a:spcBef>
                <a:spcPts val="0"/>
              </a:spcBef>
              <a:buNone/>
              <a:tabLst>
                <a:tab pos="-457200" algn="l"/>
              </a:tabLst>
            </a:pPr>
            <a:r>
              <a:rPr lang="en-US" i="1" dirty="0" smtClean="0">
                <a:latin typeface="Calibri"/>
                <a:ea typeface="Calibri"/>
                <a:cs typeface="Times New Roman"/>
              </a:rPr>
              <a:t>Instead of: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1042416" lvl="2">
              <a:lnSpc>
                <a:spcPct val="115000"/>
              </a:lnSpc>
              <a:spcBef>
                <a:spcPts val="0"/>
              </a:spcBef>
              <a:buNone/>
              <a:tabLst>
                <a:tab pos="-457200" algn="l"/>
              </a:tabLst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	</a:t>
            </a:r>
            <a:r>
              <a:rPr lang="en-US" sz="2800" u="sng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Students can apply for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: grants, scholarships, and loans.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Criterion Template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5180" y="1600200"/>
            <a:ext cx="753364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PUNCTUATION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b="1" dirty="0" smtClean="0">
                <a:latin typeface="Calibri"/>
                <a:ea typeface="Calibri"/>
                <a:cs typeface="Times New Roman"/>
              </a:rPr>
              <a:t>Semicolons and Complex Lists</a:t>
            </a: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777240" lvl="1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Use semicolons (;) to separate items in a series that are complex or contain internal punctuation.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 </a:t>
            </a: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	</a:t>
            </a:r>
            <a:r>
              <a:rPr lang="en-US" smtClean="0">
                <a:latin typeface="Calibri"/>
                <a:ea typeface="Calibri"/>
                <a:cs typeface="Times New Roman"/>
              </a:rPr>
              <a:t>	Example:</a:t>
            </a: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dirty="0" smtClean="0">
              <a:latin typeface="Calibri"/>
              <a:ea typeface="Calibri"/>
              <a:cs typeface="Times New Roman"/>
            </a:endParaRPr>
          </a:p>
          <a:p>
            <a:pPr marL="1042416" lvl="2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800" dirty="0" smtClean="0">
                <a:latin typeface="Calibri"/>
                <a:ea typeface="Calibri"/>
                <a:cs typeface="Times New Roman"/>
              </a:rPr>
              <a:t>	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Representatives were present from Melbourne, Arkansas; Nashville and Columbia, Tennessee; and Big Water, Utah.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 Work in Progress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This style guide is a work in progress. As we continue writing the self-study, we’ll expand on this document as needed.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Please forward any suggestions to </a:t>
            </a:r>
          </a:p>
          <a:p>
            <a:pPr>
              <a:buNone/>
            </a:pPr>
            <a:r>
              <a:rPr lang="en-US" dirty="0" smtClean="0"/>
              <a:t>	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Judy Sharp (jsharp@ozarka.edu)</a:t>
            </a:r>
          </a:p>
          <a:p>
            <a:pPr>
              <a:buNone/>
            </a:pPr>
            <a:r>
              <a:rPr lang="en-US" dirty="0" smtClean="0"/>
              <a:t>(or)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Jeremy Nicholson (jnicholson@ozarka.edu)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Criterion Template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5180" y="1600200"/>
            <a:ext cx="753364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Criterion Template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5180" y="1600200"/>
            <a:ext cx="753364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Criterion Template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5180" y="1600200"/>
            <a:ext cx="753364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Basics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-457200" algn="l"/>
              </a:tabLst>
            </a:pPr>
            <a:r>
              <a:rPr lang="en-US" b="1" dirty="0" smtClean="0">
                <a:latin typeface="Calibri"/>
                <a:ea typeface="Calibri"/>
                <a:cs typeface="Times New Roman"/>
              </a:rPr>
              <a:t>Font Size/Type</a:t>
            </a: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777240" lvl="1">
              <a:lnSpc>
                <a:spcPct val="115000"/>
              </a:lnSpc>
              <a:spcBef>
                <a:spcPts val="0"/>
              </a:spcBef>
              <a:tabLst>
                <a:tab pos="-457200" algn="l"/>
              </a:tabLst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Please use Calibri font size 12 (not the default for Microsoft Office 2007).</a:t>
            </a:r>
          </a:p>
          <a:p>
            <a:pPr marL="777240" lvl="1">
              <a:lnSpc>
                <a:spcPct val="115000"/>
              </a:lnSpc>
              <a:spcBef>
                <a:spcPts val="0"/>
              </a:spcBef>
              <a:buNone/>
              <a:tabLst>
                <a:tab pos="-457200" algn="l"/>
              </a:tabLst>
            </a:pP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777240" lvl="1">
              <a:lnSpc>
                <a:spcPct val="115000"/>
              </a:lnSpc>
              <a:spcBef>
                <a:spcPts val="0"/>
              </a:spcBef>
              <a:buNone/>
              <a:tabLst>
                <a:tab pos="-457200" algn="l"/>
              </a:tabLst>
            </a:pP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-457200" algn="l"/>
              </a:tabLst>
            </a:pPr>
            <a:r>
              <a:rPr lang="en-US" b="1" dirty="0" smtClean="0">
                <a:latin typeface="Calibri"/>
                <a:ea typeface="Calibri"/>
                <a:cs typeface="Times New Roman"/>
              </a:rPr>
              <a:t>Spacing</a:t>
            </a: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777240" lvl="1">
              <a:lnSpc>
                <a:spcPct val="115000"/>
              </a:lnSpc>
              <a:spcBef>
                <a:spcPts val="0"/>
              </a:spcBef>
              <a:tabLst>
                <a:tab pos="-457200" algn="l"/>
              </a:tabLst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Write your drafts in 1.15 spacing. Remove the “Add Space After Paragraph” option but manually space between paragraphs.</a:t>
            </a: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-457200" algn="l"/>
              </a:tabLst>
            </a:pPr>
            <a:r>
              <a:rPr lang="en-US" b="1" dirty="0" smtClean="0">
                <a:latin typeface="Calibri"/>
                <a:ea typeface="Calibri"/>
                <a:cs typeface="Times New Roman"/>
              </a:rPr>
              <a:t>Bullets and Numbering</a:t>
            </a: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777240" lvl="1">
              <a:lnSpc>
                <a:spcPct val="115000"/>
              </a:lnSpc>
              <a:spcBef>
                <a:spcPts val="0"/>
              </a:spcBef>
              <a:tabLst>
                <a:tab pos="-457200" algn="l"/>
              </a:tabLst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Use bullets unless there is a clear reason to use numbers. Do not use a Roman numeral outline format. </a:t>
            </a:r>
          </a:p>
          <a:p>
            <a:pPr marL="777240" lvl="1">
              <a:lnSpc>
                <a:spcPct val="115000"/>
              </a:lnSpc>
              <a:spcBef>
                <a:spcPts val="0"/>
              </a:spcBef>
              <a:buNone/>
              <a:tabLst>
                <a:tab pos="-457200" algn="l"/>
              </a:tabLst>
            </a:pPr>
            <a:endParaRPr lang="en-US" dirty="0" smtClean="0">
              <a:latin typeface="Calibri"/>
              <a:ea typeface="Calibri"/>
              <a:cs typeface="Times New Roman"/>
            </a:endParaRPr>
          </a:p>
          <a:p>
            <a:pPr marL="777240" lvl="1">
              <a:lnSpc>
                <a:spcPct val="115000"/>
              </a:lnSpc>
              <a:spcBef>
                <a:spcPts val="0"/>
              </a:spcBef>
              <a:buNone/>
              <a:tabLst>
                <a:tab pos="-457200" algn="l"/>
              </a:tabLst>
            </a:pPr>
            <a:endParaRPr lang="en-US" dirty="0" smtClean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-457200" algn="l"/>
              </a:tabLst>
            </a:pPr>
            <a:r>
              <a:rPr lang="en-US" b="1" dirty="0" smtClean="0">
                <a:latin typeface="Calibri"/>
                <a:ea typeface="Calibri"/>
                <a:cs typeface="Times New Roman"/>
              </a:rPr>
              <a:t>Paragraphs</a:t>
            </a: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777240" lvl="1">
              <a:lnSpc>
                <a:spcPct val="115000"/>
              </a:lnSpc>
              <a:spcBef>
                <a:spcPts val="0"/>
              </a:spcBef>
              <a:tabLst>
                <a:tab pos="-457200" algn="l"/>
              </a:tabLst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Write in block paragraphs (do not indent).  Add a space manually between paragraphs.</a:t>
            </a:r>
          </a:p>
          <a:p>
            <a:pPr marL="777240" lvl="1">
              <a:lnSpc>
                <a:spcPct val="115000"/>
              </a:lnSpc>
              <a:spcBef>
                <a:spcPts val="0"/>
              </a:spcBef>
              <a:buNone/>
              <a:tabLst>
                <a:tab pos="-457200" algn="l"/>
              </a:tabLst>
            </a:pP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-457200" algn="l"/>
              </a:tabLst>
            </a:pPr>
            <a:r>
              <a:rPr lang="en-US" b="1" dirty="0" smtClean="0">
                <a:latin typeface="Calibri"/>
                <a:ea typeface="Calibri"/>
                <a:cs typeface="Times New Roman"/>
              </a:rPr>
              <a:t>Charts</a:t>
            </a: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marL="777240" lvl="1">
              <a:lnSpc>
                <a:spcPct val="115000"/>
              </a:lnSpc>
              <a:spcBef>
                <a:spcPts val="0"/>
              </a:spcBef>
              <a:tabLst>
                <a:tab pos="-457200" algn="l"/>
              </a:tabLst>
            </a:pPr>
            <a:r>
              <a:rPr lang="en-US" dirty="0" smtClean="0">
                <a:latin typeface="Calibri"/>
                <a:ea typeface="Calibri"/>
                <a:cs typeface="Times New Roman"/>
              </a:rPr>
              <a:t>Save and submit charts separately from your drafts. When referring to charts within your drafts, follow the indexing examples set below.</a:t>
            </a:r>
          </a:p>
          <a:p>
            <a:pPr marL="777240" lvl="1">
              <a:lnSpc>
                <a:spcPct val="115000"/>
              </a:lnSpc>
              <a:spcBef>
                <a:spcPts val="0"/>
              </a:spcBef>
              <a:tabLst>
                <a:tab pos="-457200" algn="l"/>
              </a:tabLst>
            </a:pPr>
            <a:endParaRPr lang="en-US" dirty="0" smtClean="0">
              <a:latin typeface="Calibri"/>
              <a:ea typeface="Calibri"/>
              <a:cs typeface="Times New Roman"/>
            </a:endParaRPr>
          </a:p>
          <a:p>
            <a:pPr marL="777240" lvl="1">
              <a:lnSpc>
                <a:spcPct val="115000"/>
              </a:lnSpc>
              <a:spcBef>
                <a:spcPts val="0"/>
              </a:spcBef>
              <a:tabLst>
                <a:tab pos="-457200" algn="l"/>
              </a:tabLst>
            </a:pPr>
            <a:endParaRPr lang="en-US" dirty="0" smtClean="0"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-457200" algn="l"/>
              </a:tabLst>
            </a:pPr>
            <a:r>
              <a:rPr lang="en-US" b="1" dirty="0" smtClean="0">
                <a:latin typeface="Calibri"/>
                <a:ea typeface="Calibri"/>
                <a:cs typeface="Times New Roman"/>
              </a:rPr>
              <a:t>Tables</a:t>
            </a:r>
            <a:endParaRPr lang="en-US" sz="2400" dirty="0" smtClean="0">
              <a:latin typeface="Calibri"/>
              <a:ea typeface="Calibri"/>
              <a:cs typeface="Times New Roman"/>
            </a:endParaRPr>
          </a:p>
          <a:p>
            <a:pPr lvl="1"/>
            <a:r>
              <a:rPr lang="en-US" dirty="0" smtClean="0"/>
              <a:t>For tables, please use the template provided in the Style Guide.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sz="2000" dirty="0" smtClean="0"/>
          </a:p>
          <a:p>
            <a:pPr marL="777240" lvl="1">
              <a:lnSpc>
                <a:spcPct val="115000"/>
              </a:lnSpc>
              <a:spcBef>
                <a:spcPts val="0"/>
              </a:spcBef>
              <a:buNone/>
              <a:tabLst>
                <a:tab pos="-457200" algn="l"/>
              </a:tabLst>
            </a:pPr>
            <a:endParaRPr lang="en-US" dirty="0" smtClean="0">
              <a:latin typeface="Calibri"/>
              <a:ea typeface="Calibri"/>
              <a:cs typeface="Times New Roman"/>
            </a:endParaRP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214</TotalTime>
  <Words>795</Words>
  <Application>Microsoft Office PowerPoint</Application>
  <PresentationFormat>On-screen Show (4:3)</PresentationFormat>
  <Paragraphs>193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Apex</vt:lpstr>
      <vt:lpstr>OZARKA COLLEGE            SELF-STUDY STYLE GUIDE   </vt:lpstr>
      <vt:lpstr>Criterion Template  </vt:lpstr>
      <vt:lpstr>Criterion Template</vt:lpstr>
      <vt:lpstr>Criterion Template</vt:lpstr>
      <vt:lpstr>Criterion Template</vt:lpstr>
      <vt:lpstr>Criterion Template</vt:lpstr>
      <vt:lpstr>Basics</vt:lpstr>
      <vt:lpstr>Basics</vt:lpstr>
      <vt:lpstr>Basics</vt:lpstr>
      <vt:lpstr>Basics</vt:lpstr>
      <vt:lpstr>Basics</vt:lpstr>
      <vt:lpstr>Basics</vt:lpstr>
      <vt:lpstr>Nuts and Bolts</vt:lpstr>
      <vt:lpstr>Referencing and Citing Sources</vt:lpstr>
      <vt:lpstr>Referencing and Citing Sources</vt:lpstr>
      <vt:lpstr>Names and Acronyms</vt:lpstr>
      <vt:lpstr>Names and Acronyms</vt:lpstr>
      <vt:lpstr>Names and Acronyms</vt:lpstr>
      <vt:lpstr>Names and Acronyms</vt:lpstr>
      <vt:lpstr>Names and Acronyms</vt:lpstr>
      <vt:lpstr>Names and Acronyms</vt:lpstr>
      <vt:lpstr>Names and Acronyms</vt:lpstr>
      <vt:lpstr>TONE/VOICE</vt:lpstr>
      <vt:lpstr>SENTENCE STYLE</vt:lpstr>
      <vt:lpstr>SENTENCE STYLE</vt:lpstr>
      <vt:lpstr>SENTENCE STYLE</vt:lpstr>
      <vt:lpstr>MECHANICS</vt:lpstr>
      <vt:lpstr>MECHANICS</vt:lpstr>
      <vt:lpstr>PUNCTUATION</vt:lpstr>
      <vt:lpstr>PUNCTUATION</vt:lpstr>
      <vt:lpstr>A Work in Progress</vt:lpstr>
    </vt:vector>
  </TitlesOfParts>
  <Company>Ozarka College - Information Systems 368-2021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Ozarka College</dc:creator>
  <cp:lastModifiedBy>Ozarka College</cp:lastModifiedBy>
  <cp:revision>31</cp:revision>
  <dcterms:created xsi:type="dcterms:W3CDTF">2009-08-19T14:22:24Z</dcterms:created>
  <dcterms:modified xsi:type="dcterms:W3CDTF">2009-08-24T15:12:34Z</dcterms:modified>
</cp:coreProperties>
</file>