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491" autoAdjust="0"/>
  </p:normalViewPr>
  <p:slideViewPr>
    <p:cSldViewPr>
      <p:cViewPr varScale="1">
        <p:scale>
          <a:sx n="64" d="100"/>
          <a:sy n="64" d="100"/>
        </p:scale>
        <p:origin x="-12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1339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44914C1-C4B9-44B8-9B1D-B5694C2019E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33332280-78CF-4E77-B641-F09833525239}" type="slidenum">
              <a:rPr lang="en-US" smtClean="0"/>
              <a:pPr/>
              <a:t>2</a:t>
            </a:fld>
            <a:endParaRPr lang="en-US" smtClean="0"/>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r>
              <a:rPr lang="en-US" smtClean="0"/>
              <a:t>Criterion 2 has 4 sections.  2a is the section that I will be addressing and providing you information as it relates in the area of Allied Health because that is the area I am most familiar with,  the good thing about bringing everyone together in this challenge, is that we can all learn something about what and how others do their jobs, assess and evaluate their programs, plan for the future and meet the mission of the college as a whole. </a:t>
            </a:r>
          </a:p>
          <a:p>
            <a:pPr eaLnBrk="1" hangingPunct="1"/>
            <a:endParaRPr lang="en-US" smtClean="0"/>
          </a:p>
          <a:p>
            <a:pPr eaLnBrk="1" hangingPunct="1"/>
            <a:r>
              <a:rPr lang="en-US" smtClean="0"/>
              <a:t>The most important thing to remember in doing the different Criteria for Accreditation is that we are all held accountable for all of them.  The Higher Learning Commission, holds us accountable for what we do as an educational institution and therefore we need to document and make available to others what we are doing, why and how.  In the area of Allied Health, we have just received full approval for the next 5 years, as of yesterday, until 2013.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CFF4938D-7058-4BDE-877A-6633FB02ADC6}" type="slidenum">
              <a:rPr lang="en-US" smtClean="0"/>
              <a:pPr/>
              <a:t>3</a:t>
            </a:fld>
            <a:endParaRPr lang="en-US" smtClean="0"/>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lnSpc>
                <a:spcPct val="80000"/>
              </a:lnSpc>
            </a:pPr>
            <a:r>
              <a:rPr lang="en-US" sz="800" smtClean="0"/>
              <a:t>How do we do this?  </a:t>
            </a:r>
          </a:p>
          <a:p>
            <a:pPr eaLnBrk="1" hangingPunct="1">
              <a:lnSpc>
                <a:spcPct val="80000"/>
              </a:lnSpc>
            </a:pPr>
            <a:r>
              <a:rPr lang="en-US" sz="800" smtClean="0"/>
              <a:t>How do we get information from economic trends and community needs?</a:t>
            </a:r>
          </a:p>
          <a:p>
            <a:pPr eaLnBrk="1" hangingPunct="1">
              <a:lnSpc>
                <a:spcPct val="80000"/>
              </a:lnSpc>
            </a:pPr>
            <a:endParaRPr lang="en-US" sz="800" smtClean="0"/>
          </a:p>
          <a:p>
            <a:pPr eaLnBrk="1" hangingPunct="1">
              <a:lnSpc>
                <a:spcPct val="80000"/>
              </a:lnSpc>
            </a:pPr>
            <a:r>
              <a:rPr lang="en-US" sz="800" smtClean="0"/>
              <a:t>The advisory committee for Allied Health is made up of people in the healthcare field.  When we meet, as part of the State Board requirement we must review and approve the Nursing Mission Statement.  Part of the approval process, states the nursing mission statement must be reflective of the College Mission Statement.  Each time the College Mission statement, or policies are revised it has a domino affect.  In the Advisory we also do a survey as to what areas they would like to see implemented, what they see is our strong or weak points.  This helps to drive what I need to work on, improve in the program, or look at what we are doing already or need to implement.  I also speak with other program directors to see what they send as trends, as well as new policies that they are seeing that need to be implemented. Like Drug testing, Criminal Background checks, etc. </a:t>
            </a:r>
          </a:p>
          <a:p>
            <a:pPr eaLnBrk="1" hangingPunct="1">
              <a:lnSpc>
                <a:spcPct val="80000"/>
              </a:lnSpc>
            </a:pPr>
            <a:endParaRPr lang="en-US" sz="800" smtClean="0"/>
          </a:p>
          <a:p>
            <a:pPr eaLnBrk="1" hangingPunct="1">
              <a:lnSpc>
                <a:spcPct val="80000"/>
              </a:lnSpc>
            </a:pPr>
            <a:r>
              <a:rPr lang="en-US" sz="800" smtClean="0"/>
              <a:t>How planning in the nursing program is performed by data gathering, community involvement—letters of support and administrative backing—I can’t make changes to anything if Dr. DeLong and Dusty don’t agree with it. I measure quality of the education that is provided within my program and how we can respond to future challenges and opportunities. Needs in the future. Are: </a:t>
            </a:r>
          </a:p>
          <a:p>
            <a:pPr eaLnBrk="1" hangingPunct="1">
              <a:lnSpc>
                <a:spcPct val="80000"/>
              </a:lnSpc>
            </a:pPr>
            <a:r>
              <a:rPr lang="en-US" sz="800" smtClean="0"/>
              <a:t>According to the </a:t>
            </a:r>
            <a:r>
              <a:rPr lang="en-US" sz="800" u="sng" smtClean="0"/>
              <a:t>Nursing Shortage in Arkansas Fact Sheet: 2006</a:t>
            </a:r>
            <a:r>
              <a:rPr lang="en-US" sz="800" smtClean="0"/>
              <a:t>, data concerning LPN’s only:</a:t>
            </a:r>
          </a:p>
          <a:p>
            <a:pPr eaLnBrk="1" hangingPunct="1">
              <a:lnSpc>
                <a:spcPct val="80000"/>
              </a:lnSpc>
            </a:pPr>
            <a:r>
              <a:rPr lang="en-US" sz="800" smtClean="0"/>
              <a:t> </a:t>
            </a:r>
            <a:endParaRPr lang="en-US" sz="800" b="1" smtClean="0"/>
          </a:p>
          <a:p>
            <a:pPr eaLnBrk="1" hangingPunct="1">
              <a:lnSpc>
                <a:spcPct val="80000"/>
              </a:lnSpc>
            </a:pPr>
            <a:r>
              <a:rPr lang="en-US" sz="800" b="1" smtClean="0"/>
              <a:t>	“The Need for Nurses in Arkansas</a:t>
            </a:r>
            <a:endParaRPr lang="en-US" sz="800" smtClean="0"/>
          </a:p>
          <a:p>
            <a:pPr eaLnBrk="1" hangingPunct="1">
              <a:lnSpc>
                <a:spcPct val="80000"/>
              </a:lnSpc>
            </a:pPr>
            <a:r>
              <a:rPr lang="en-US" sz="800" smtClean="0"/>
              <a:t>	In 2010 Arkansas will need 16,031 Licensed Practical Nurses (LPNs) </a:t>
            </a:r>
          </a:p>
          <a:p>
            <a:pPr eaLnBrk="1" hangingPunct="1">
              <a:lnSpc>
                <a:spcPct val="80000"/>
              </a:lnSpc>
            </a:pPr>
            <a:r>
              <a:rPr lang="en-US" sz="800" smtClean="0"/>
              <a:t>	Arkansas has fewer nurses per 100,000 per population than Mississippi, Tennessee, and Louisiana.</a:t>
            </a:r>
          </a:p>
          <a:p>
            <a:pPr eaLnBrk="1" hangingPunct="1">
              <a:lnSpc>
                <a:spcPct val="80000"/>
              </a:lnSpc>
            </a:pPr>
            <a:r>
              <a:rPr lang="en-US" sz="800" smtClean="0"/>
              <a:t>	Arkansas is 6th in the nation in elderly population, 17% of the population or 456,590 are uninsured, </a:t>
            </a:r>
          </a:p>
          <a:p>
            <a:pPr eaLnBrk="1" hangingPunct="1">
              <a:lnSpc>
                <a:spcPct val="80000"/>
              </a:lnSpc>
            </a:pPr>
            <a:r>
              <a:rPr lang="en-US" sz="800" smtClean="0"/>
              <a:t>	and 13.8% of the population or 383,523 live in poverty.</a:t>
            </a:r>
          </a:p>
          <a:p>
            <a:pPr eaLnBrk="1" hangingPunct="1">
              <a:lnSpc>
                <a:spcPct val="80000"/>
              </a:lnSpc>
            </a:pPr>
            <a:r>
              <a:rPr lang="en-US" sz="800" smtClean="0"/>
              <a:t>	Arkansas ranks 47th among state health care indicators.</a:t>
            </a:r>
          </a:p>
          <a:p>
            <a:pPr eaLnBrk="1" hangingPunct="1">
              <a:lnSpc>
                <a:spcPct val="80000"/>
              </a:lnSpc>
            </a:pPr>
            <a:r>
              <a:rPr lang="en-US" sz="800" b="1" smtClean="0"/>
              <a:t>	Arkansas Nursing Workforce</a:t>
            </a:r>
            <a:endParaRPr lang="en-US" sz="800" smtClean="0"/>
          </a:p>
          <a:p>
            <a:pPr eaLnBrk="1" hangingPunct="1">
              <a:lnSpc>
                <a:spcPct val="80000"/>
              </a:lnSpc>
            </a:pPr>
            <a:r>
              <a:rPr lang="en-US" sz="800" smtClean="0"/>
              <a:t>	Currently 13,629 LPNs are in the workforce.</a:t>
            </a:r>
          </a:p>
          <a:p>
            <a:pPr eaLnBrk="1" hangingPunct="1">
              <a:lnSpc>
                <a:spcPct val="80000"/>
              </a:lnSpc>
            </a:pPr>
            <a:r>
              <a:rPr lang="en-US" sz="800" smtClean="0"/>
              <a:t>	37% of LPNs are 50 years or older and by 2010, 1,709 will leave the workforce</a:t>
            </a:r>
          </a:p>
          <a:p>
            <a:pPr eaLnBrk="1" hangingPunct="1">
              <a:lnSpc>
                <a:spcPct val="80000"/>
              </a:lnSpc>
            </a:pPr>
            <a:r>
              <a:rPr lang="en-US" sz="800" b="1" smtClean="0"/>
              <a:t>	Arkansas Nursing Students</a:t>
            </a:r>
            <a:endParaRPr lang="en-US" sz="800" smtClean="0"/>
          </a:p>
          <a:p>
            <a:pPr eaLnBrk="1" hangingPunct="1">
              <a:lnSpc>
                <a:spcPct val="80000"/>
              </a:lnSpc>
            </a:pPr>
            <a:r>
              <a:rPr lang="en-US" sz="800" smtClean="0"/>
              <a:t>	A total of 1,144 qualified LPN applicants were turned away in 2005.</a:t>
            </a:r>
          </a:p>
          <a:p>
            <a:pPr eaLnBrk="1" hangingPunct="1">
              <a:lnSpc>
                <a:spcPct val="80000"/>
              </a:lnSpc>
            </a:pPr>
            <a:r>
              <a:rPr lang="en-US" sz="800" smtClean="0"/>
              <a:t>	LPN enrollment was 35% more in 2005 than in 2003.”</a:t>
            </a:r>
          </a:p>
          <a:p>
            <a:pPr eaLnBrk="1" hangingPunct="1">
              <a:lnSpc>
                <a:spcPct val="80000"/>
              </a:lnSpc>
            </a:pPr>
            <a:endParaRPr lang="en-US" sz="800" smtClean="0"/>
          </a:p>
          <a:p>
            <a:pPr eaLnBrk="1" hangingPunct="1">
              <a:lnSpc>
                <a:spcPct val="80000"/>
              </a:lnSpc>
              <a:buFont typeface="Symbol" pitchFamily="18" charset="2"/>
              <a:buChar char=""/>
            </a:pPr>
            <a:r>
              <a:rPr lang="en-US" sz="800" smtClean="0"/>
              <a:t>Bottom line—Nursing has not stayed at the status quo at Ozarka College, of what was here when I began.  We consistently had two nursing programs since 1990.  Until 2000, things began to change, special permission for Unifirst workers, and classes to ease the nursing shortage, 2003—three 18month programs going all year, with admission and graduation each semester.  In 2007 addition of 2 11month programs.  Now we have 5 LPN day time programs at Ozarka College.</a:t>
            </a:r>
          </a:p>
          <a:p>
            <a:pPr eaLnBrk="1" hangingPunct="1">
              <a:lnSpc>
                <a:spcPct val="80000"/>
              </a:lnSpc>
              <a:buFont typeface="Symbol" pitchFamily="18" charset="2"/>
              <a:buChar char=""/>
            </a:pPr>
            <a:r>
              <a:rPr lang="en-US" sz="800" smtClean="0"/>
              <a:t> Looking at the future, working on a proposal for night/weekend LPN program now.  RN program began in 2004 with 10 students, 2008 increased to 20. </a:t>
            </a:r>
          </a:p>
          <a:p>
            <a:pPr eaLnBrk="1" hangingPunct="1">
              <a:lnSpc>
                <a:spcPct val="80000"/>
              </a:lnSpc>
              <a:buFont typeface="Symbol" pitchFamily="18" charset="2"/>
              <a:buChar char=""/>
            </a:pPr>
            <a:r>
              <a:rPr lang="en-US" sz="800" smtClean="0"/>
              <a:t>Do you think we will stay at the status quo?  No……</a:t>
            </a:r>
          </a:p>
          <a:p>
            <a:pPr eaLnBrk="1" hangingPunct="1">
              <a:lnSpc>
                <a:spcPct val="80000"/>
              </a:lnSpc>
              <a:buFont typeface="Symbol" pitchFamily="18" charset="2"/>
              <a:buChar char=""/>
            </a:pPr>
            <a:r>
              <a:rPr lang="en-US" sz="800" smtClean="0"/>
              <a:t>Why? Because the community needs and economic trends will continue to change.</a:t>
            </a:r>
          </a:p>
          <a:p>
            <a:pPr eaLnBrk="1" hangingPunct="1">
              <a:lnSpc>
                <a:spcPct val="80000"/>
              </a:lnSpc>
              <a:buFont typeface="Symbol" pitchFamily="18" charset="2"/>
              <a:buChar char=""/>
            </a:pPr>
            <a:endParaRPr lang="en-US" sz="800" smtClean="0"/>
          </a:p>
          <a:p>
            <a:pPr eaLnBrk="1" hangingPunct="1">
              <a:lnSpc>
                <a:spcPct val="80000"/>
              </a:lnSpc>
            </a:pPr>
            <a:endParaRPr lang="en-US" sz="8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228600" indent="-228600">
              <a:lnSpc>
                <a:spcPct val="80000"/>
              </a:lnSpc>
            </a:pPr>
            <a:r>
              <a:rPr lang="en-US" sz="800" b="1" dirty="0" smtClean="0"/>
              <a:t>What makes up Ozarka’s resource base?</a:t>
            </a:r>
          </a:p>
          <a:p>
            <a:pPr marL="228600" indent="-228600">
              <a:lnSpc>
                <a:spcPct val="80000"/>
              </a:lnSpc>
              <a:buFontTx/>
              <a:buAutoNum type="alphaUcPeriod"/>
            </a:pPr>
            <a:r>
              <a:rPr lang="en-US" sz="800" b="1" dirty="0" smtClean="0"/>
              <a:t> Financial resources</a:t>
            </a:r>
          </a:p>
          <a:p>
            <a:pPr marL="228600" indent="-228600">
              <a:lnSpc>
                <a:spcPct val="80000"/>
              </a:lnSpc>
              <a:buFontTx/>
              <a:buAutoNum type="alphaUcPeriod"/>
            </a:pPr>
            <a:r>
              <a:rPr lang="en-US" sz="800" b="1" dirty="0" smtClean="0"/>
              <a:t> Human resources</a:t>
            </a:r>
          </a:p>
          <a:p>
            <a:pPr marL="228600" indent="-228600">
              <a:lnSpc>
                <a:spcPct val="80000"/>
              </a:lnSpc>
              <a:buFontTx/>
              <a:buAutoNum type="alphaUcPeriod"/>
            </a:pPr>
            <a:r>
              <a:rPr lang="en-US" sz="800" b="1" dirty="0" smtClean="0"/>
              <a:t> Physical resources</a:t>
            </a:r>
          </a:p>
          <a:p>
            <a:pPr marL="685800" lvl="1" indent="-228600">
              <a:lnSpc>
                <a:spcPct val="80000"/>
              </a:lnSpc>
              <a:buFontTx/>
              <a:buAutoNum type="arabicPeriod"/>
            </a:pPr>
            <a:r>
              <a:rPr lang="en-US" sz="800" b="1" dirty="0" smtClean="0"/>
              <a:t> Facilities</a:t>
            </a:r>
          </a:p>
          <a:p>
            <a:pPr marL="685800" lvl="1" indent="-228600">
              <a:lnSpc>
                <a:spcPct val="80000"/>
              </a:lnSpc>
              <a:buFontTx/>
              <a:buAutoNum type="arabicPeriod"/>
            </a:pPr>
            <a:r>
              <a:rPr lang="en-US" sz="800" b="1" dirty="0" smtClean="0"/>
              <a:t> Equipment</a:t>
            </a:r>
          </a:p>
          <a:p>
            <a:pPr marL="685800" lvl="1" indent="-228600">
              <a:lnSpc>
                <a:spcPct val="80000"/>
              </a:lnSpc>
            </a:pPr>
            <a:endParaRPr lang="en-US" sz="800" b="1" dirty="0" smtClean="0"/>
          </a:p>
          <a:p>
            <a:pPr marL="228600" indent="-228600">
              <a:lnSpc>
                <a:spcPct val="80000"/>
              </a:lnSpc>
              <a:spcBef>
                <a:spcPct val="0"/>
              </a:spcBef>
            </a:pPr>
            <a:r>
              <a:rPr lang="en-US" sz="800" b="1" dirty="0" smtClean="0"/>
              <a:t>What are some examples of evidence and where can we find documentation of these examples?</a:t>
            </a:r>
          </a:p>
          <a:p>
            <a:pPr marL="228600" indent="-228600">
              <a:lnSpc>
                <a:spcPct val="80000"/>
              </a:lnSpc>
              <a:spcBef>
                <a:spcPct val="0"/>
              </a:spcBef>
            </a:pPr>
            <a:endParaRPr lang="en-US" sz="800" b="1" dirty="0" smtClean="0"/>
          </a:p>
          <a:p>
            <a:pPr marL="228600" indent="-228600">
              <a:lnSpc>
                <a:spcPct val="80000"/>
              </a:lnSpc>
              <a:spcBef>
                <a:spcPct val="0"/>
              </a:spcBef>
              <a:buFontTx/>
              <a:buAutoNum type="arabicPeriod"/>
            </a:pPr>
            <a:r>
              <a:rPr lang="en-US" sz="800" b="1" dirty="0" smtClean="0"/>
              <a:t>  The organization’s resources are adequate for achievement of the education quality it claims to provide.</a:t>
            </a:r>
          </a:p>
          <a:p>
            <a:pPr marL="685800" lvl="1" indent="-228600">
              <a:lnSpc>
                <a:spcPct val="80000"/>
              </a:lnSpc>
              <a:spcBef>
                <a:spcPct val="0"/>
              </a:spcBef>
              <a:buFontTx/>
              <a:buAutoNum type="arabicPeriod"/>
            </a:pPr>
            <a:r>
              <a:rPr lang="en-US" sz="800" dirty="0" smtClean="0"/>
              <a:t> Financial Resources</a:t>
            </a:r>
          </a:p>
          <a:p>
            <a:pPr marL="1143000" lvl="2" indent="-228600">
              <a:lnSpc>
                <a:spcPct val="80000"/>
              </a:lnSpc>
              <a:spcBef>
                <a:spcPct val="0"/>
              </a:spcBef>
              <a:buFontTx/>
              <a:buChar char="•"/>
            </a:pPr>
            <a:r>
              <a:rPr lang="en-US" sz="800" dirty="0" smtClean="0"/>
              <a:t>Annual operating budget</a:t>
            </a:r>
          </a:p>
          <a:p>
            <a:pPr marL="1600200" lvl="3" indent="-228600">
              <a:lnSpc>
                <a:spcPct val="80000"/>
              </a:lnSpc>
              <a:spcBef>
                <a:spcPct val="0"/>
              </a:spcBef>
              <a:buFontTx/>
              <a:buChar char="•"/>
            </a:pPr>
            <a:r>
              <a:rPr lang="en-US" sz="800" dirty="0" smtClean="0"/>
              <a:t>Annual budget book</a:t>
            </a:r>
          </a:p>
          <a:p>
            <a:pPr marL="1600200" lvl="3" indent="-228600">
              <a:lnSpc>
                <a:spcPct val="80000"/>
              </a:lnSpc>
              <a:spcBef>
                <a:spcPct val="0"/>
              </a:spcBef>
              <a:buFontTx/>
              <a:buChar char="•"/>
            </a:pPr>
            <a:r>
              <a:rPr lang="en-US" sz="800" dirty="0" smtClean="0"/>
              <a:t>College Effectiveness Website</a:t>
            </a:r>
          </a:p>
          <a:p>
            <a:pPr marL="1600200" lvl="3" indent="-228600">
              <a:lnSpc>
                <a:spcPct val="80000"/>
              </a:lnSpc>
              <a:spcBef>
                <a:spcPct val="0"/>
              </a:spcBef>
              <a:buFontTx/>
              <a:buChar char="•"/>
            </a:pPr>
            <a:r>
              <a:rPr lang="en-US" sz="800" dirty="0" smtClean="0"/>
              <a:t>Monthly reports to the Board of Trustees</a:t>
            </a:r>
          </a:p>
          <a:p>
            <a:pPr marL="1600200" lvl="3" indent="-228600">
              <a:lnSpc>
                <a:spcPct val="80000"/>
              </a:lnSpc>
              <a:spcBef>
                <a:spcPct val="0"/>
              </a:spcBef>
              <a:buFontTx/>
              <a:buChar char="•"/>
            </a:pPr>
            <a:r>
              <a:rPr lang="en-US" sz="800" dirty="0" smtClean="0"/>
              <a:t>Agenda item for quarterly Board of Trustees meeting</a:t>
            </a:r>
          </a:p>
          <a:p>
            <a:pPr marL="1600200" lvl="3" indent="-228600">
              <a:lnSpc>
                <a:spcPct val="80000"/>
              </a:lnSpc>
              <a:spcBef>
                <a:spcPct val="0"/>
              </a:spcBef>
              <a:buFontTx/>
              <a:buChar char="•"/>
            </a:pPr>
            <a:r>
              <a:rPr lang="en-US" sz="800" dirty="0" smtClean="0"/>
              <a:t>Departmental budgets on </a:t>
            </a:r>
            <a:r>
              <a:rPr lang="en-US" sz="800" dirty="0" err="1" smtClean="0"/>
              <a:t>MyOzarka</a:t>
            </a:r>
            <a:r>
              <a:rPr lang="en-US" sz="800" dirty="0" smtClean="0"/>
              <a:t> and </a:t>
            </a:r>
            <a:r>
              <a:rPr lang="en-US" sz="800" dirty="0" err="1" smtClean="0"/>
              <a:t>Sonis</a:t>
            </a:r>
            <a:endParaRPr lang="en-US" sz="800" dirty="0" smtClean="0"/>
          </a:p>
          <a:p>
            <a:pPr marL="1143000" lvl="2" indent="-228600">
              <a:spcBef>
                <a:spcPct val="0"/>
              </a:spcBef>
              <a:buFontTx/>
              <a:buChar char="•"/>
            </a:pPr>
            <a:r>
              <a:rPr lang="en-US" sz="800" dirty="0" smtClean="0"/>
              <a:t>Annual audit report</a:t>
            </a:r>
          </a:p>
          <a:p>
            <a:pPr marL="1600200" lvl="3" indent="-228600">
              <a:lnSpc>
                <a:spcPct val="80000"/>
              </a:lnSpc>
              <a:spcBef>
                <a:spcPct val="0"/>
              </a:spcBef>
            </a:pPr>
            <a:endParaRPr lang="en-US" sz="800" dirty="0" smtClean="0"/>
          </a:p>
          <a:p>
            <a:pPr marL="685800" lvl="1" indent="-228600">
              <a:lnSpc>
                <a:spcPct val="80000"/>
              </a:lnSpc>
              <a:spcBef>
                <a:spcPct val="0"/>
              </a:spcBef>
              <a:buFontTx/>
              <a:buAutoNum type="arabicPeriod"/>
            </a:pPr>
            <a:r>
              <a:rPr lang="en-US" sz="800" dirty="0" smtClean="0"/>
              <a:t> Human Resources</a:t>
            </a:r>
          </a:p>
          <a:p>
            <a:pPr marL="1143000" lvl="2" indent="-228600">
              <a:lnSpc>
                <a:spcPct val="80000"/>
              </a:lnSpc>
              <a:spcBef>
                <a:spcPct val="0"/>
              </a:spcBef>
              <a:buFontTx/>
              <a:buChar char="•"/>
            </a:pPr>
            <a:r>
              <a:rPr lang="en-US" sz="800" dirty="0" smtClean="0"/>
              <a:t>Student Success Center</a:t>
            </a:r>
          </a:p>
          <a:p>
            <a:pPr marL="1600200" lvl="3" indent="-228600">
              <a:lnSpc>
                <a:spcPct val="80000"/>
              </a:lnSpc>
              <a:spcBef>
                <a:spcPct val="0"/>
              </a:spcBef>
              <a:buFontTx/>
              <a:buChar char="•"/>
            </a:pPr>
            <a:r>
              <a:rPr lang="en-US" sz="800" dirty="0" smtClean="0"/>
              <a:t>Melbourne</a:t>
            </a:r>
          </a:p>
          <a:p>
            <a:pPr marL="1600200" lvl="3" indent="-228600">
              <a:lnSpc>
                <a:spcPct val="80000"/>
              </a:lnSpc>
              <a:spcBef>
                <a:spcPct val="0"/>
              </a:spcBef>
              <a:buFontTx/>
              <a:buChar char="•"/>
            </a:pPr>
            <a:r>
              <a:rPr lang="en-US" sz="800" dirty="0" smtClean="0"/>
              <a:t>Ash Flat</a:t>
            </a:r>
          </a:p>
          <a:p>
            <a:pPr marL="1143000" lvl="2" indent="-228600">
              <a:lnSpc>
                <a:spcPct val="80000"/>
              </a:lnSpc>
              <a:spcBef>
                <a:spcPct val="0"/>
              </a:spcBef>
              <a:buFontTx/>
              <a:buChar char="•"/>
            </a:pPr>
            <a:r>
              <a:rPr lang="en-US" sz="800" dirty="0" smtClean="0"/>
              <a:t>Student Services</a:t>
            </a:r>
          </a:p>
          <a:p>
            <a:pPr marL="1600200" lvl="3" indent="-228600">
              <a:lnSpc>
                <a:spcPct val="80000"/>
              </a:lnSpc>
              <a:spcBef>
                <a:spcPct val="0"/>
              </a:spcBef>
              <a:buFontTx/>
              <a:buChar char="•"/>
            </a:pPr>
            <a:r>
              <a:rPr lang="en-US" sz="800" dirty="0" smtClean="0"/>
              <a:t>Trio – rotates employees to be on each campus every week</a:t>
            </a:r>
          </a:p>
          <a:p>
            <a:pPr marL="1600200" lvl="3" indent="-228600">
              <a:lnSpc>
                <a:spcPct val="80000"/>
              </a:lnSpc>
              <a:spcBef>
                <a:spcPct val="0"/>
              </a:spcBef>
              <a:buFontTx/>
              <a:buChar char="•"/>
            </a:pPr>
            <a:r>
              <a:rPr lang="en-US" sz="800" dirty="0" smtClean="0"/>
              <a:t>Career Pathways – rotates employees to be on each campus every week </a:t>
            </a:r>
          </a:p>
          <a:p>
            <a:pPr marL="1600200" lvl="3" indent="-228600">
              <a:lnSpc>
                <a:spcPct val="80000"/>
              </a:lnSpc>
              <a:spcBef>
                <a:spcPct val="0"/>
              </a:spcBef>
              <a:buFontTx/>
              <a:buChar char="•"/>
            </a:pPr>
            <a:endParaRPr lang="en-US" sz="800" dirty="0" smtClean="0"/>
          </a:p>
          <a:p>
            <a:pPr marL="685800" lvl="1" indent="-228600">
              <a:lnSpc>
                <a:spcPct val="80000"/>
              </a:lnSpc>
              <a:spcBef>
                <a:spcPct val="0"/>
              </a:spcBef>
              <a:buFontTx/>
              <a:buAutoNum type="arabicPeriod"/>
            </a:pPr>
            <a:r>
              <a:rPr lang="en-US" sz="800" dirty="0" smtClean="0"/>
              <a:t> Physical Resources</a:t>
            </a:r>
          </a:p>
          <a:p>
            <a:pPr marL="1143000" lvl="2" indent="-228600">
              <a:lnSpc>
                <a:spcPct val="80000"/>
              </a:lnSpc>
              <a:spcBef>
                <a:spcPct val="0"/>
              </a:spcBef>
              <a:buFontTx/>
              <a:buChar char="•"/>
            </a:pPr>
            <a:r>
              <a:rPr lang="en-US" sz="800" dirty="0" smtClean="0"/>
              <a:t>Ash Flat Campus</a:t>
            </a:r>
          </a:p>
          <a:p>
            <a:pPr marL="1143000" lvl="2" indent="-228600">
              <a:lnSpc>
                <a:spcPct val="80000"/>
              </a:lnSpc>
              <a:spcBef>
                <a:spcPct val="0"/>
              </a:spcBef>
              <a:buFontTx/>
              <a:buChar char="•"/>
            </a:pPr>
            <a:r>
              <a:rPr lang="en-US" sz="800" dirty="0" err="1" smtClean="0"/>
              <a:t>Mtn</a:t>
            </a:r>
            <a:r>
              <a:rPr lang="en-US" sz="800" dirty="0" smtClean="0"/>
              <a:t> View Campus</a:t>
            </a:r>
          </a:p>
          <a:p>
            <a:pPr marL="1143000" lvl="2" indent="-228600">
              <a:lnSpc>
                <a:spcPct val="80000"/>
              </a:lnSpc>
              <a:spcBef>
                <a:spcPct val="0"/>
              </a:spcBef>
              <a:buFontTx/>
              <a:buChar char="•"/>
            </a:pPr>
            <a:r>
              <a:rPr lang="en-US" sz="800" dirty="0" smtClean="0"/>
              <a:t>Compressed Video Classes</a:t>
            </a:r>
          </a:p>
          <a:p>
            <a:pPr marL="1143000" lvl="2" indent="-228600">
              <a:lnSpc>
                <a:spcPct val="80000"/>
              </a:lnSpc>
              <a:spcBef>
                <a:spcPct val="0"/>
              </a:spcBef>
              <a:buFontTx/>
              <a:buChar char="•"/>
            </a:pPr>
            <a:r>
              <a:rPr lang="en-US" sz="800" dirty="0" smtClean="0"/>
              <a:t>On-line Classes</a:t>
            </a:r>
          </a:p>
          <a:p>
            <a:pPr marL="1143000" lvl="2" indent="-228600">
              <a:lnSpc>
                <a:spcPct val="80000"/>
              </a:lnSpc>
              <a:spcBef>
                <a:spcPct val="0"/>
              </a:spcBef>
              <a:buFontTx/>
              <a:buChar char="•"/>
            </a:pPr>
            <a:r>
              <a:rPr lang="en-US" sz="800" dirty="0" smtClean="0"/>
              <a:t>Computer Labs</a:t>
            </a:r>
          </a:p>
          <a:p>
            <a:pPr marL="1143000" lvl="2" indent="-228600">
              <a:lnSpc>
                <a:spcPct val="80000"/>
              </a:lnSpc>
              <a:spcBef>
                <a:spcPct val="0"/>
              </a:spcBef>
              <a:buFontTx/>
              <a:buChar char="•"/>
            </a:pPr>
            <a:endParaRPr lang="en-US" sz="800" dirty="0" smtClean="0"/>
          </a:p>
          <a:p>
            <a:pPr marL="228600" indent="-228600">
              <a:lnSpc>
                <a:spcPct val="80000"/>
              </a:lnSpc>
              <a:spcBef>
                <a:spcPct val="0"/>
              </a:spcBef>
              <a:buFontTx/>
              <a:buAutoNum type="arabicPeriod"/>
            </a:pPr>
            <a:r>
              <a:rPr lang="en-US" sz="800" b="1" dirty="0" smtClean="0"/>
              <a:t> Plans for resource development and allocation document an organizational commitment to supporting and strengthening the quality of the education it provides.</a:t>
            </a:r>
          </a:p>
          <a:p>
            <a:pPr marL="685800" lvl="1" indent="-228600">
              <a:lnSpc>
                <a:spcPct val="80000"/>
              </a:lnSpc>
              <a:spcBef>
                <a:spcPct val="0"/>
              </a:spcBef>
              <a:buFontTx/>
              <a:buAutoNum type="arabicPeriod"/>
            </a:pPr>
            <a:r>
              <a:rPr lang="en-US" sz="800" dirty="0" smtClean="0"/>
              <a:t> Financial Resources</a:t>
            </a:r>
          </a:p>
          <a:p>
            <a:pPr marL="1143000" lvl="2" indent="-228600">
              <a:lnSpc>
                <a:spcPct val="80000"/>
              </a:lnSpc>
              <a:spcBef>
                <a:spcPct val="0"/>
              </a:spcBef>
              <a:buFontTx/>
              <a:buChar char="•"/>
            </a:pPr>
            <a:r>
              <a:rPr lang="en-US" sz="800" dirty="0" smtClean="0"/>
              <a:t>Annual operating budget</a:t>
            </a:r>
          </a:p>
          <a:p>
            <a:pPr marL="1143000" lvl="2" indent="-228600">
              <a:lnSpc>
                <a:spcPct val="80000"/>
              </a:lnSpc>
              <a:spcBef>
                <a:spcPct val="0"/>
              </a:spcBef>
              <a:buFontTx/>
              <a:buChar char="•"/>
            </a:pPr>
            <a:r>
              <a:rPr lang="en-US" sz="800" dirty="0" smtClean="0"/>
              <a:t>Annual planning document</a:t>
            </a:r>
          </a:p>
          <a:p>
            <a:pPr marL="1143000" lvl="2" indent="-228600">
              <a:lnSpc>
                <a:spcPct val="80000"/>
              </a:lnSpc>
              <a:spcBef>
                <a:spcPct val="0"/>
              </a:spcBef>
              <a:buFontTx/>
              <a:buChar char="•"/>
            </a:pPr>
            <a:r>
              <a:rPr lang="en-US" sz="800" dirty="0" smtClean="0"/>
              <a:t>Grant opportunities</a:t>
            </a:r>
          </a:p>
          <a:p>
            <a:pPr marL="1143000" lvl="2" indent="-228600">
              <a:lnSpc>
                <a:spcPct val="80000"/>
              </a:lnSpc>
              <a:spcBef>
                <a:spcPct val="0"/>
              </a:spcBef>
              <a:buFontTx/>
              <a:buChar char="•"/>
            </a:pPr>
            <a:endParaRPr lang="en-US" sz="800" dirty="0" smtClean="0"/>
          </a:p>
          <a:p>
            <a:pPr marL="685800" lvl="1" indent="-228600">
              <a:lnSpc>
                <a:spcPct val="80000"/>
              </a:lnSpc>
              <a:spcBef>
                <a:spcPct val="0"/>
              </a:spcBef>
              <a:buFontTx/>
              <a:buAutoNum type="arabicPeriod"/>
            </a:pPr>
            <a:r>
              <a:rPr lang="en-US" sz="800" dirty="0" smtClean="0"/>
              <a:t> Human Resources</a:t>
            </a:r>
          </a:p>
          <a:p>
            <a:pPr marL="1143000" lvl="2" indent="-228600">
              <a:lnSpc>
                <a:spcPct val="80000"/>
              </a:lnSpc>
              <a:spcBef>
                <a:spcPct val="0"/>
              </a:spcBef>
              <a:buFontTx/>
              <a:buChar char="•"/>
            </a:pPr>
            <a:r>
              <a:rPr lang="en-US" sz="800" dirty="0" smtClean="0"/>
              <a:t>Student Success Center</a:t>
            </a:r>
          </a:p>
          <a:p>
            <a:pPr marL="1143000" lvl="2" indent="-228600">
              <a:lnSpc>
                <a:spcPct val="80000"/>
              </a:lnSpc>
              <a:spcBef>
                <a:spcPct val="0"/>
              </a:spcBef>
              <a:buFontTx/>
              <a:buChar char="•"/>
            </a:pPr>
            <a:r>
              <a:rPr lang="en-US" sz="800" dirty="0" smtClean="0"/>
              <a:t>Student Services</a:t>
            </a:r>
          </a:p>
          <a:p>
            <a:pPr marL="1600200" lvl="3" indent="-228600">
              <a:lnSpc>
                <a:spcPct val="80000"/>
              </a:lnSpc>
              <a:spcBef>
                <a:spcPct val="0"/>
              </a:spcBef>
              <a:buFontTx/>
              <a:buChar char="•"/>
            </a:pPr>
            <a:r>
              <a:rPr lang="en-US" sz="800" dirty="0" smtClean="0"/>
              <a:t>Trio </a:t>
            </a:r>
          </a:p>
          <a:p>
            <a:pPr marL="1600200" lvl="3" indent="-228600">
              <a:lnSpc>
                <a:spcPct val="80000"/>
              </a:lnSpc>
              <a:spcBef>
                <a:spcPct val="0"/>
              </a:spcBef>
              <a:buFontTx/>
              <a:buChar char="•"/>
            </a:pPr>
            <a:r>
              <a:rPr lang="en-US" sz="800" dirty="0" smtClean="0"/>
              <a:t>Career Pathways</a:t>
            </a:r>
          </a:p>
          <a:p>
            <a:pPr marL="1143000" lvl="2" indent="-228600">
              <a:lnSpc>
                <a:spcPct val="80000"/>
              </a:lnSpc>
              <a:spcBef>
                <a:spcPct val="0"/>
              </a:spcBef>
              <a:buFontTx/>
              <a:buChar char="•"/>
            </a:pPr>
            <a:r>
              <a:rPr lang="en-US" sz="800" dirty="0" smtClean="0"/>
              <a:t>Faculty/Staff tuition waiver and reimbursement programs</a:t>
            </a:r>
          </a:p>
          <a:p>
            <a:pPr marL="1143000" lvl="2" indent="-228600">
              <a:lnSpc>
                <a:spcPct val="80000"/>
              </a:lnSpc>
              <a:spcBef>
                <a:spcPct val="0"/>
              </a:spcBef>
              <a:buFontTx/>
              <a:buChar char="•"/>
            </a:pPr>
            <a:endParaRPr lang="en-US" sz="800" dirty="0" smtClean="0"/>
          </a:p>
          <a:p>
            <a:pPr marL="685800" lvl="1" indent="-228600">
              <a:lnSpc>
                <a:spcPct val="80000"/>
              </a:lnSpc>
              <a:spcBef>
                <a:spcPct val="0"/>
              </a:spcBef>
              <a:buFontTx/>
              <a:buAutoNum type="arabicPeriod"/>
            </a:pPr>
            <a:r>
              <a:rPr lang="en-US" sz="800" dirty="0" smtClean="0"/>
              <a:t> Physical Resources</a:t>
            </a:r>
          </a:p>
          <a:p>
            <a:pPr marL="1143000" lvl="2" indent="-228600">
              <a:lnSpc>
                <a:spcPct val="80000"/>
              </a:lnSpc>
              <a:spcBef>
                <a:spcPct val="0"/>
              </a:spcBef>
              <a:buFontTx/>
              <a:buChar char="•"/>
            </a:pPr>
            <a:r>
              <a:rPr lang="en-US" sz="800" dirty="0" smtClean="0"/>
              <a:t>Ash Flat Campus</a:t>
            </a:r>
          </a:p>
          <a:p>
            <a:pPr marL="1143000" lvl="2" indent="-228600">
              <a:lnSpc>
                <a:spcPct val="80000"/>
              </a:lnSpc>
              <a:spcBef>
                <a:spcPct val="0"/>
              </a:spcBef>
              <a:buFontTx/>
              <a:buChar char="•"/>
            </a:pPr>
            <a:r>
              <a:rPr lang="en-US" sz="800" dirty="0" err="1" smtClean="0"/>
              <a:t>Mtn</a:t>
            </a:r>
            <a:r>
              <a:rPr lang="en-US" sz="800" dirty="0" smtClean="0"/>
              <a:t> View Campus</a:t>
            </a:r>
          </a:p>
          <a:p>
            <a:pPr marL="1143000" lvl="2" indent="-228600">
              <a:lnSpc>
                <a:spcPct val="80000"/>
              </a:lnSpc>
              <a:spcBef>
                <a:spcPct val="0"/>
              </a:spcBef>
              <a:buFontTx/>
              <a:buChar char="•"/>
            </a:pPr>
            <a:r>
              <a:rPr lang="en-US" sz="800" dirty="0" smtClean="0"/>
              <a:t>Compressed Video Classes</a:t>
            </a:r>
          </a:p>
          <a:p>
            <a:pPr marL="1143000" lvl="2" indent="-228600">
              <a:lnSpc>
                <a:spcPct val="80000"/>
              </a:lnSpc>
              <a:spcBef>
                <a:spcPct val="0"/>
              </a:spcBef>
              <a:buFontTx/>
              <a:buChar char="•"/>
            </a:pPr>
            <a:r>
              <a:rPr lang="en-US" sz="800" dirty="0" smtClean="0"/>
              <a:t>On-line Classes</a:t>
            </a:r>
          </a:p>
          <a:p>
            <a:pPr marL="1143000" lvl="2" indent="-228600">
              <a:lnSpc>
                <a:spcPct val="80000"/>
              </a:lnSpc>
              <a:spcBef>
                <a:spcPct val="0"/>
              </a:spcBef>
              <a:buFontTx/>
              <a:buChar char="•"/>
            </a:pPr>
            <a:r>
              <a:rPr lang="en-US" sz="800" dirty="0" smtClean="0"/>
              <a:t>Computer Labs</a:t>
            </a:r>
          </a:p>
          <a:p>
            <a:pPr marL="1143000" lvl="2" indent="-228600">
              <a:lnSpc>
                <a:spcPct val="80000"/>
              </a:lnSpc>
              <a:spcBef>
                <a:spcPct val="0"/>
              </a:spcBef>
              <a:buFontTx/>
              <a:buChar char="•"/>
            </a:pPr>
            <a:r>
              <a:rPr lang="en-US" sz="800" dirty="0" smtClean="0"/>
              <a:t>Equipment Upgrade Rotation</a:t>
            </a:r>
          </a:p>
          <a:p>
            <a:pPr marL="1143000" lvl="2" indent="-228600">
              <a:lnSpc>
                <a:spcPct val="80000"/>
              </a:lnSpc>
              <a:spcBef>
                <a:spcPct val="0"/>
              </a:spcBef>
              <a:buFontTx/>
              <a:buChar char="•"/>
            </a:pPr>
            <a:endParaRPr lang="en-US" sz="800" dirty="0" smtClean="0"/>
          </a:p>
          <a:p>
            <a:pPr marL="228600" indent="-228600">
              <a:lnSpc>
                <a:spcPct val="80000"/>
              </a:lnSpc>
              <a:spcBef>
                <a:spcPct val="0"/>
              </a:spcBef>
              <a:buFontTx/>
              <a:buAutoNum type="arabicPeriod"/>
            </a:pPr>
            <a:r>
              <a:rPr lang="en-US" sz="800" b="1" dirty="0" smtClean="0"/>
              <a:t> The organization uses its human resources effectively.</a:t>
            </a:r>
          </a:p>
          <a:p>
            <a:pPr marL="685800" lvl="1" indent="-228600">
              <a:lnSpc>
                <a:spcPct val="80000"/>
              </a:lnSpc>
              <a:spcBef>
                <a:spcPct val="0"/>
              </a:spcBef>
              <a:buFontTx/>
              <a:buAutoNum type="arabicPeriod"/>
            </a:pPr>
            <a:r>
              <a:rPr lang="en-US" sz="800" dirty="0" smtClean="0"/>
              <a:t> Financial Resources</a:t>
            </a:r>
          </a:p>
          <a:p>
            <a:pPr marL="1143000" lvl="2" indent="-228600">
              <a:lnSpc>
                <a:spcPct val="80000"/>
              </a:lnSpc>
              <a:spcBef>
                <a:spcPct val="0"/>
              </a:spcBef>
              <a:buFontTx/>
              <a:buChar char="•"/>
            </a:pPr>
            <a:r>
              <a:rPr lang="en-US" sz="800" dirty="0" smtClean="0"/>
              <a:t>Annual operating budget</a:t>
            </a:r>
          </a:p>
          <a:p>
            <a:pPr marL="1143000" lvl="2" indent="-228600">
              <a:lnSpc>
                <a:spcPct val="80000"/>
              </a:lnSpc>
              <a:spcBef>
                <a:spcPct val="0"/>
              </a:spcBef>
              <a:buFontTx/>
              <a:buChar char="•"/>
            </a:pPr>
            <a:r>
              <a:rPr lang="en-US" sz="800" dirty="0" smtClean="0"/>
              <a:t>Annual planning document</a:t>
            </a:r>
          </a:p>
          <a:p>
            <a:pPr marL="1143000" lvl="2" indent="-228600">
              <a:lnSpc>
                <a:spcPct val="80000"/>
              </a:lnSpc>
              <a:spcBef>
                <a:spcPct val="0"/>
              </a:spcBef>
              <a:buFontTx/>
              <a:buChar char="•"/>
            </a:pPr>
            <a:r>
              <a:rPr lang="en-US" sz="800" dirty="0" smtClean="0"/>
              <a:t>Grant funded positions</a:t>
            </a:r>
          </a:p>
          <a:p>
            <a:pPr marL="685800" lvl="1" indent="-228600">
              <a:lnSpc>
                <a:spcPct val="80000"/>
              </a:lnSpc>
              <a:spcBef>
                <a:spcPct val="0"/>
              </a:spcBef>
              <a:buFontTx/>
              <a:buAutoNum type="arabicPeriod"/>
            </a:pPr>
            <a:r>
              <a:rPr lang="en-US" sz="800" dirty="0" smtClean="0"/>
              <a:t> Human Resources</a:t>
            </a:r>
          </a:p>
          <a:p>
            <a:pPr marL="1143000" lvl="2" indent="-228600">
              <a:lnSpc>
                <a:spcPct val="80000"/>
              </a:lnSpc>
              <a:spcBef>
                <a:spcPct val="0"/>
              </a:spcBef>
              <a:buFontTx/>
              <a:buChar char="•"/>
            </a:pPr>
            <a:r>
              <a:rPr lang="en-US" sz="800" dirty="0" smtClean="0"/>
              <a:t>Student Success Center</a:t>
            </a:r>
          </a:p>
          <a:p>
            <a:pPr marL="1143000" lvl="2" indent="-228600">
              <a:lnSpc>
                <a:spcPct val="80000"/>
              </a:lnSpc>
              <a:spcBef>
                <a:spcPct val="0"/>
              </a:spcBef>
              <a:buFontTx/>
              <a:buChar char="•"/>
            </a:pPr>
            <a:r>
              <a:rPr lang="en-US" sz="800" dirty="0" smtClean="0"/>
              <a:t>Finance Office/Cross Training of Employees</a:t>
            </a:r>
          </a:p>
          <a:p>
            <a:pPr marL="1143000" lvl="2" indent="-228600">
              <a:lnSpc>
                <a:spcPct val="80000"/>
              </a:lnSpc>
              <a:spcBef>
                <a:spcPct val="0"/>
              </a:spcBef>
              <a:buFontTx/>
              <a:buChar char="•"/>
            </a:pPr>
            <a:r>
              <a:rPr lang="en-US" sz="800" dirty="0" smtClean="0"/>
              <a:t>Student Services</a:t>
            </a:r>
          </a:p>
          <a:p>
            <a:pPr marL="1600200" lvl="3" indent="-228600">
              <a:lnSpc>
                <a:spcPct val="80000"/>
              </a:lnSpc>
              <a:spcBef>
                <a:spcPct val="0"/>
              </a:spcBef>
              <a:buFontTx/>
              <a:buChar char="•"/>
            </a:pPr>
            <a:r>
              <a:rPr lang="en-US" sz="800" dirty="0" smtClean="0"/>
              <a:t>Testing/Admissions/Financial Aid</a:t>
            </a:r>
          </a:p>
          <a:p>
            <a:pPr marL="1600200" lvl="3" indent="-228600">
              <a:lnSpc>
                <a:spcPct val="80000"/>
              </a:lnSpc>
              <a:spcBef>
                <a:spcPct val="0"/>
              </a:spcBef>
              <a:buFontTx/>
              <a:buChar char="•"/>
            </a:pPr>
            <a:r>
              <a:rPr lang="en-US" sz="800" dirty="0" smtClean="0"/>
              <a:t>Trio</a:t>
            </a:r>
          </a:p>
          <a:p>
            <a:pPr marL="1600200" lvl="3" indent="-228600">
              <a:lnSpc>
                <a:spcPct val="80000"/>
              </a:lnSpc>
              <a:spcBef>
                <a:spcPct val="0"/>
              </a:spcBef>
              <a:buFontTx/>
              <a:buChar char="•"/>
            </a:pPr>
            <a:r>
              <a:rPr lang="en-US" sz="800" dirty="0" smtClean="0"/>
              <a:t>Career Pathways</a:t>
            </a:r>
          </a:p>
          <a:p>
            <a:pPr marL="1143000" lvl="2" indent="-228600">
              <a:lnSpc>
                <a:spcPct val="80000"/>
              </a:lnSpc>
              <a:spcBef>
                <a:spcPct val="0"/>
              </a:spcBef>
              <a:buFontTx/>
              <a:buChar char="•"/>
            </a:pPr>
            <a:r>
              <a:rPr lang="en-US" sz="800" dirty="0" smtClean="0"/>
              <a:t>Faculty overload</a:t>
            </a:r>
          </a:p>
          <a:p>
            <a:pPr marL="1143000" lvl="2" indent="-228600">
              <a:lnSpc>
                <a:spcPct val="80000"/>
              </a:lnSpc>
              <a:spcBef>
                <a:spcPct val="0"/>
              </a:spcBef>
              <a:buFontTx/>
              <a:buChar char="•"/>
            </a:pPr>
            <a:r>
              <a:rPr lang="en-US" sz="800" dirty="0" smtClean="0"/>
              <a:t>Adjunct faculty</a:t>
            </a:r>
          </a:p>
          <a:p>
            <a:pPr marL="1143000" lvl="2" indent="-228600">
              <a:lnSpc>
                <a:spcPct val="80000"/>
              </a:lnSpc>
              <a:spcBef>
                <a:spcPct val="0"/>
              </a:spcBef>
              <a:buFontTx/>
              <a:buChar char="•"/>
            </a:pPr>
            <a:r>
              <a:rPr lang="en-US" sz="800" dirty="0" smtClean="0"/>
              <a:t>Federal work study</a:t>
            </a:r>
          </a:p>
          <a:p>
            <a:pPr marL="1143000" lvl="2" indent="-228600">
              <a:lnSpc>
                <a:spcPct val="80000"/>
              </a:lnSpc>
              <a:spcBef>
                <a:spcPct val="0"/>
              </a:spcBef>
              <a:buFontTx/>
              <a:buChar char="•"/>
            </a:pPr>
            <a:r>
              <a:rPr lang="en-US" sz="800" dirty="0" smtClean="0"/>
              <a:t>Part-time employees</a:t>
            </a:r>
          </a:p>
          <a:p>
            <a:pPr marL="1143000" lvl="2" indent="-228600">
              <a:lnSpc>
                <a:spcPct val="80000"/>
              </a:lnSpc>
              <a:spcBef>
                <a:spcPct val="0"/>
              </a:spcBef>
              <a:buFontTx/>
              <a:buChar char="•"/>
            </a:pPr>
            <a:endParaRPr lang="en-US" sz="800" dirty="0" smtClean="0"/>
          </a:p>
          <a:p>
            <a:pPr marL="228600" indent="-228600">
              <a:lnSpc>
                <a:spcPct val="80000"/>
              </a:lnSpc>
              <a:spcBef>
                <a:spcPct val="0"/>
              </a:spcBef>
              <a:buFontTx/>
              <a:buAutoNum type="arabicPeriod"/>
            </a:pPr>
            <a:r>
              <a:rPr lang="en-US" sz="800" b="1" dirty="0" smtClean="0"/>
              <a:t> The organization intentionally develops its human resource to meet future changes.</a:t>
            </a:r>
          </a:p>
          <a:p>
            <a:pPr marL="685800" lvl="1" indent="-228600">
              <a:lnSpc>
                <a:spcPct val="80000"/>
              </a:lnSpc>
              <a:spcBef>
                <a:spcPct val="0"/>
              </a:spcBef>
              <a:buFontTx/>
              <a:buAutoNum type="arabicPeriod"/>
            </a:pPr>
            <a:r>
              <a:rPr lang="en-US" sz="800" dirty="0" smtClean="0"/>
              <a:t> Financial Resources</a:t>
            </a:r>
          </a:p>
          <a:p>
            <a:pPr marL="1143000" lvl="2" indent="-228600">
              <a:lnSpc>
                <a:spcPct val="80000"/>
              </a:lnSpc>
              <a:spcBef>
                <a:spcPct val="0"/>
              </a:spcBef>
              <a:buFontTx/>
              <a:buChar char="•"/>
            </a:pPr>
            <a:r>
              <a:rPr lang="en-US" sz="800" dirty="0" smtClean="0"/>
              <a:t>Annual operating budget</a:t>
            </a:r>
          </a:p>
          <a:p>
            <a:pPr marL="1600200" lvl="3" indent="-228600">
              <a:lnSpc>
                <a:spcPct val="80000"/>
              </a:lnSpc>
              <a:spcBef>
                <a:spcPct val="0"/>
              </a:spcBef>
              <a:buFontTx/>
              <a:buChar char="•"/>
            </a:pPr>
            <a:r>
              <a:rPr lang="en-US" sz="800" dirty="0" smtClean="0"/>
              <a:t>Faculty professional development funds</a:t>
            </a:r>
          </a:p>
          <a:p>
            <a:pPr marL="1600200" lvl="3" indent="-228600">
              <a:lnSpc>
                <a:spcPct val="80000"/>
              </a:lnSpc>
              <a:spcBef>
                <a:spcPct val="0"/>
              </a:spcBef>
              <a:buFontTx/>
              <a:buChar char="•"/>
            </a:pPr>
            <a:r>
              <a:rPr lang="en-US" sz="800" dirty="0" smtClean="0"/>
              <a:t>Faculty/Staff tuition waivers and reimbursements</a:t>
            </a:r>
          </a:p>
          <a:p>
            <a:pPr marL="1143000" lvl="2" indent="-228600">
              <a:lnSpc>
                <a:spcPct val="80000"/>
              </a:lnSpc>
              <a:spcBef>
                <a:spcPct val="0"/>
              </a:spcBef>
              <a:buFontTx/>
              <a:buChar char="•"/>
            </a:pPr>
            <a:r>
              <a:rPr lang="en-US" sz="800" dirty="0" smtClean="0"/>
              <a:t>Annual planning document</a:t>
            </a:r>
          </a:p>
          <a:p>
            <a:pPr marL="1143000" lvl="2" indent="-228600">
              <a:lnSpc>
                <a:spcPct val="80000"/>
              </a:lnSpc>
              <a:spcBef>
                <a:spcPct val="0"/>
              </a:spcBef>
              <a:buFontTx/>
              <a:buChar char="•"/>
            </a:pPr>
            <a:r>
              <a:rPr lang="en-US" sz="800" dirty="0" smtClean="0"/>
              <a:t>Grant funded professional development</a:t>
            </a:r>
          </a:p>
          <a:p>
            <a:pPr marL="685800" lvl="1" indent="-228600">
              <a:lnSpc>
                <a:spcPct val="80000"/>
              </a:lnSpc>
              <a:spcBef>
                <a:spcPct val="0"/>
              </a:spcBef>
              <a:buFontTx/>
              <a:buAutoNum type="arabicPeriod"/>
            </a:pPr>
            <a:r>
              <a:rPr lang="en-US" sz="800" dirty="0" smtClean="0"/>
              <a:t> Human Resources</a:t>
            </a:r>
          </a:p>
          <a:p>
            <a:pPr marL="1143000" lvl="2" indent="-228600">
              <a:lnSpc>
                <a:spcPct val="80000"/>
              </a:lnSpc>
              <a:spcBef>
                <a:spcPct val="0"/>
              </a:spcBef>
              <a:buFontTx/>
              <a:buChar char="•"/>
            </a:pPr>
            <a:r>
              <a:rPr lang="en-US" sz="800" dirty="0" smtClean="0"/>
              <a:t>Finance Office/Cross Training of Employees</a:t>
            </a:r>
          </a:p>
          <a:p>
            <a:pPr marL="1143000" lvl="2" indent="-228600">
              <a:lnSpc>
                <a:spcPct val="80000"/>
              </a:lnSpc>
              <a:spcBef>
                <a:spcPct val="0"/>
              </a:spcBef>
              <a:buFontTx/>
              <a:buChar char="•"/>
            </a:pPr>
            <a:r>
              <a:rPr lang="en-US" sz="800" dirty="0" smtClean="0"/>
              <a:t>Professional development/Continuing education</a:t>
            </a:r>
          </a:p>
          <a:p>
            <a:pPr marL="1143000" lvl="2" indent="-228600">
              <a:lnSpc>
                <a:spcPct val="80000"/>
              </a:lnSpc>
              <a:spcBef>
                <a:spcPct val="0"/>
              </a:spcBef>
              <a:buFontTx/>
              <a:buChar char="•"/>
            </a:pPr>
            <a:r>
              <a:rPr lang="en-US" sz="800" dirty="0" smtClean="0"/>
              <a:t>Faculty/Staff tuition waivers and reimbursements</a:t>
            </a:r>
          </a:p>
          <a:p>
            <a:pPr marL="1143000" lvl="2" indent="-228600">
              <a:lnSpc>
                <a:spcPct val="80000"/>
              </a:lnSpc>
              <a:spcBef>
                <a:spcPct val="0"/>
              </a:spcBef>
              <a:buFontTx/>
              <a:buChar char="•"/>
            </a:pPr>
            <a:endParaRPr lang="en-US" sz="800" dirty="0" smtClean="0"/>
          </a:p>
          <a:p>
            <a:pPr marL="228600" indent="-228600">
              <a:lnSpc>
                <a:spcPct val="80000"/>
              </a:lnSpc>
              <a:spcBef>
                <a:spcPct val="0"/>
              </a:spcBef>
              <a:buFontTx/>
              <a:buAutoNum type="arabicPeriod"/>
            </a:pPr>
            <a:r>
              <a:rPr lang="en-US" sz="800" b="1" dirty="0" smtClean="0"/>
              <a:t> The organization’s planning processes are flexible enough to respond to unanticipated needs for program reallocation, downsizing, or growth.</a:t>
            </a:r>
          </a:p>
          <a:p>
            <a:pPr marL="1143000" lvl="2" indent="-228600">
              <a:lnSpc>
                <a:spcPct val="80000"/>
              </a:lnSpc>
              <a:spcBef>
                <a:spcPct val="0"/>
              </a:spcBef>
              <a:buFontTx/>
              <a:buChar char="•"/>
            </a:pPr>
            <a:endParaRPr lang="en-US" sz="800" dirty="0" smtClean="0"/>
          </a:p>
          <a:p>
            <a:pPr marL="685800" lvl="1" indent="-228600">
              <a:lnSpc>
                <a:spcPct val="80000"/>
              </a:lnSpc>
              <a:spcBef>
                <a:spcPct val="0"/>
              </a:spcBef>
              <a:buFontTx/>
              <a:buAutoNum type="arabicPeriod"/>
            </a:pPr>
            <a:r>
              <a:rPr lang="en-US" sz="800" dirty="0" smtClean="0"/>
              <a:t> Financial Resources</a:t>
            </a:r>
          </a:p>
          <a:p>
            <a:pPr marL="1143000" lvl="2" indent="-228600">
              <a:lnSpc>
                <a:spcPct val="80000"/>
              </a:lnSpc>
              <a:spcBef>
                <a:spcPct val="0"/>
              </a:spcBef>
              <a:buFontTx/>
              <a:buChar char="•"/>
            </a:pPr>
            <a:r>
              <a:rPr lang="en-US" sz="800" dirty="0" smtClean="0"/>
              <a:t>Annual operating budget</a:t>
            </a:r>
          </a:p>
          <a:p>
            <a:pPr marL="1143000" lvl="2" indent="-228600">
              <a:lnSpc>
                <a:spcPct val="80000"/>
              </a:lnSpc>
              <a:spcBef>
                <a:spcPct val="0"/>
              </a:spcBef>
              <a:buFontTx/>
              <a:buChar char="•"/>
            </a:pPr>
            <a:r>
              <a:rPr lang="en-US" sz="800" dirty="0" smtClean="0"/>
              <a:t>Annual planning document</a:t>
            </a:r>
          </a:p>
          <a:p>
            <a:pPr marL="1143000" lvl="2" indent="-228600">
              <a:lnSpc>
                <a:spcPct val="80000"/>
              </a:lnSpc>
              <a:spcBef>
                <a:spcPct val="0"/>
              </a:spcBef>
              <a:buFontTx/>
              <a:buChar char="•"/>
            </a:pPr>
            <a:r>
              <a:rPr lang="en-US" sz="800" dirty="0" smtClean="0"/>
              <a:t>Grant </a:t>
            </a:r>
            <a:r>
              <a:rPr lang="en-US" sz="800" dirty="0" err="1" smtClean="0"/>
              <a:t>fundeding</a:t>
            </a:r>
            <a:r>
              <a:rPr lang="en-US" sz="800" dirty="0" smtClean="0"/>
              <a:t> opportunities</a:t>
            </a:r>
          </a:p>
          <a:p>
            <a:pPr marL="1143000" lvl="2" indent="-228600">
              <a:lnSpc>
                <a:spcPct val="80000"/>
              </a:lnSpc>
              <a:spcBef>
                <a:spcPct val="0"/>
              </a:spcBef>
              <a:buFontTx/>
              <a:buChar char="•"/>
            </a:pPr>
            <a:r>
              <a:rPr lang="en-US" sz="800" dirty="0" smtClean="0"/>
              <a:t>Contingency/reserve funds</a:t>
            </a:r>
          </a:p>
          <a:p>
            <a:pPr marL="1143000" lvl="2" indent="-228600">
              <a:lnSpc>
                <a:spcPct val="80000"/>
              </a:lnSpc>
              <a:spcBef>
                <a:spcPct val="0"/>
              </a:spcBef>
              <a:buFontTx/>
              <a:buChar char="•"/>
            </a:pPr>
            <a:endParaRPr lang="en-US" sz="800" dirty="0" smtClean="0"/>
          </a:p>
          <a:p>
            <a:pPr marL="685800" lvl="1" indent="-228600">
              <a:lnSpc>
                <a:spcPct val="80000"/>
              </a:lnSpc>
              <a:spcBef>
                <a:spcPct val="0"/>
              </a:spcBef>
              <a:buFontTx/>
              <a:buAutoNum type="arabicPeriod"/>
            </a:pPr>
            <a:r>
              <a:rPr lang="en-US" sz="800" dirty="0" smtClean="0"/>
              <a:t> Human Resources</a:t>
            </a:r>
          </a:p>
          <a:p>
            <a:pPr marL="1143000" lvl="2" indent="-228600">
              <a:lnSpc>
                <a:spcPct val="80000"/>
              </a:lnSpc>
              <a:spcBef>
                <a:spcPct val="0"/>
              </a:spcBef>
              <a:buFontTx/>
              <a:buChar char="•"/>
            </a:pPr>
            <a:r>
              <a:rPr lang="en-US" sz="800" dirty="0" smtClean="0"/>
              <a:t>Student Success Center</a:t>
            </a:r>
          </a:p>
          <a:p>
            <a:pPr marL="1143000" lvl="2" indent="-228600">
              <a:lnSpc>
                <a:spcPct val="80000"/>
              </a:lnSpc>
              <a:spcBef>
                <a:spcPct val="0"/>
              </a:spcBef>
              <a:buFontTx/>
              <a:buChar char="•"/>
            </a:pPr>
            <a:r>
              <a:rPr lang="en-US" sz="800" dirty="0" smtClean="0"/>
              <a:t>Finance Office/Cross Training of Employees</a:t>
            </a:r>
          </a:p>
          <a:p>
            <a:pPr marL="1143000" lvl="2" indent="-228600">
              <a:lnSpc>
                <a:spcPct val="80000"/>
              </a:lnSpc>
              <a:spcBef>
                <a:spcPct val="0"/>
              </a:spcBef>
              <a:buFontTx/>
              <a:buChar char="•"/>
            </a:pPr>
            <a:r>
              <a:rPr lang="en-US" sz="800" dirty="0" smtClean="0"/>
              <a:t>Student Services</a:t>
            </a:r>
          </a:p>
          <a:p>
            <a:pPr marL="1600200" lvl="3" indent="-228600">
              <a:lnSpc>
                <a:spcPct val="80000"/>
              </a:lnSpc>
              <a:spcBef>
                <a:spcPct val="0"/>
              </a:spcBef>
              <a:buFontTx/>
              <a:buChar char="•"/>
            </a:pPr>
            <a:r>
              <a:rPr lang="en-US" sz="800" dirty="0" smtClean="0"/>
              <a:t>Trio</a:t>
            </a:r>
          </a:p>
          <a:p>
            <a:pPr marL="1600200" lvl="3" indent="-228600">
              <a:lnSpc>
                <a:spcPct val="80000"/>
              </a:lnSpc>
              <a:spcBef>
                <a:spcPct val="0"/>
              </a:spcBef>
              <a:buFontTx/>
              <a:buChar char="•"/>
            </a:pPr>
            <a:r>
              <a:rPr lang="en-US" sz="800" dirty="0" smtClean="0"/>
              <a:t>Career Pathways</a:t>
            </a:r>
          </a:p>
          <a:p>
            <a:pPr marL="1143000" lvl="2" indent="-228600">
              <a:lnSpc>
                <a:spcPct val="80000"/>
              </a:lnSpc>
              <a:spcBef>
                <a:spcPct val="0"/>
              </a:spcBef>
              <a:buFontTx/>
              <a:buChar char="•"/>
            </a:pPr>
            <a:r>
              <a:rPr lang="en-US" sz="800" dirty="0" smtClean="0"/>
              <a:t>Faculty overload</a:t>
            </a:r>
          </a:p>
          <a:p>
            <a:pPr marL="1143000" lvl="2" indent="-228600">
              <a:lnSpc>
                <a:spcPct val="80000"/>
              </a:lnSpc>
              <a:spcBef>
                <a:spcPct val="0"/>
              </a:spcBef>
              <a:buFontTx/>
              <a:buChar char="•"/>
            </a:pPr>
            <a:r>
              <a:rPr lang="en-US" sz="800" dirty="0" smtClean="0"/>
              <a:t>Adjunct faculty</a:t>
            </a:r>
          </a:p>
          <a:p>
            <a:pPr marL="1143000" lvl="2" indent="-228600">
              <a:lnSpc>
                <a:spcPct val="80000"/>
              </a:lnSpc>
              <a:spcBef>
                <a:spcPct val="0"/>
              </a:spcBef>
              <a:buFontTx/>
              <a:buChar char="•"/>
            </a:pPr>
            <a:r>
              <a:rPr lang="en-US" sz="800" dirty="0" smtClean="0"/>
              <a:t>Federal work study</a:t>
            </a:r>
          </a:p>
          <a:p>
            <a:pPr marL="1143000" lvl="2" indent="-228600">
              <a:lnSpc>
                <a:spcPct val="80000"/>
              </a:lnSpc>
              <a:spcBef>
                <a:spcPct val="0"/>
              </a:spcBef>
              <a:buFontTx/>
              <a:buChar char="•"/>
            </a:pPr>
            <a:r>
              <a:rPr lang="en-US" sz="800" dirty="0" smtClean="0"/>
              <a:t>Part-time employees</a:t>
            </a:r>
          </a:p>
          <a:p>
            <a:pPr marL="1143000" lvl="2" indent="-228600">
              <a:lnSpc>
                <a:spcPct val="80000"/>
              </a:lnSpc>
              <a:spcBef>
                <a:spcPct val="0"/>
              </a:spcBef>
              <a:buFontTx/>
              <a:buChar char="•"/>
            </a:pPr>
            <a:endParaRPr lang="en-US" sz="800" dirty="0" smtClean="0"/>
          </a:p>
          <a:p>
            <a:pPr marL="685800" lvl="1" indent="-228600">
              <a:lnSpc>
                <a:spcPct val="80000"/>
              </a:lnSpc>
              <a:spcBef>
                <a:spcPct val="0"/>
              </a:spcBef>
              <a:buFontTx/>
              <a:buAutoNum type="arabicPeriod"/>
            </a:pPr>
            <a:r>
              <a:rPr lang="en-US" sz="800" dirty="0" smtClean="0"/>
              <a:t> Physical Resources</a:t>
            </a:r>
          </a:p>
          <a:p>
            <a:pPr marL="1143000" lvl="2" indent="-228600">
              <a:lnSpc>
                <a:spcPct val="80000"/>
              </a:lnSpc>
              <a:spcBef>
                <a:spcPct val="0"/>
              </a:spcBef>
              <a:buFontTx/>
              <a:buChar char="•"/>
            </a:pPr>
            <a:r>
              <a:rPr lang="en-US" sz="800" dirty="0" smtClean="0"/>
              <a:t>Ash Flat Campus</a:t>
            </a:r>
          </a:p>
          <a:p>
            <a:pPr marL="1143000" lvl="2" indent="-228600">
              <a:lnSpc>
                <a:spcPct val="80000"/>
              </a:lnSpc>
              <a:spcBef>
                <a:spcPct val="0"/>
              </a:spcBef>
              <a:buFontTx/>
              <a:buChar char="•"/>
            </a:pPr>
            <a:r>
              <a:rPr lang="en-US" sz="800" dirty="0" err="1" smtClean="0"/>
              <a:t>Mtn</a:t>
            </a:r>
            <a:r>
              <a:rPr lang="en-US" sz="800" dirty="0" smtClean="0"/>
              <a:t> View Campus</a:t>
            </a:r>
          </a:p>
          <a:p>
            <a:pPr marL="1143000" lvl="2" indent="-228600">
              <a:lnSpc>
                <a:spcPct val="80000"/>
              </a:lnSpc>
              <a:spcBef>
                <a:spcPct val="0"/>
              </a:spcBef>
              <a:buFontTx/>
              <a:buChar char="•"/>
            </a:pPr>
            <a:r>
              <a:rPr lang="en-US" sz="800" dirty="0" smtClean="0"/>
              <a:t>Compressed Video Classes</a:t>
            </a:r>
          </a:p>
          <a:p>
            <a:pPr marL="1143000" lvl="2" indent="-228600">
              <a:lnSpc>
                <a:spcPct val="80000"/>
              </a:lnSpc>
              <a:spcBef>
                <a:spcPct val="0"/>
              </a:spcBef>
              <a:buFontTx/>
              <a:buChar char="•"/>
            </a:pPr>
            <a:r>
              <a:rPr lang="en-US" sz="800" dirty="0" smtClean="0"/>
              <a:t>On-line Classes</a:t>
            </a:r>
          </a:p>
          <a:p>
            <a:pPr marL="1143000" lvl="2" indent="-228600">
              <a:lnSpc>
                <a:spcPct val="80000"/>
              </a:lnSpc>
              <a:spcBef>
                <a:spcPct val="0"/>
              </a:spcBef>
              <a:buFontTx/>
              <a:buChar char="•"/>
            </a:pPr>
            <a:endParaRPr lang="en-US" sz="800" dirty="0" smtClean="0"/>
          </a:p>
          <a:p>
            <a:pPr marL="1143000" lvl="2" indent="-228600">
              <a:lnSpc>
                <a:spcPct val="80000"/>
              </a:lnSpc>
              <a:spcBef>
                <a:spcPct val="0"/>
              </a:spcBef>
              <a:buFontTx/>
              <a:buChar char="•"/>
            </a:pPr>
            <a:endParaRPr lang="en-US" sz="800" dirty="0" smtClean="0"/>
          </a:p>
          <a:p>
            <a:pPr marL="1143000" lvl="2" indent="-228600">
              <a:lnSpc>
                <a:spcPct val="80000"/>
              </a:lnSpc>
              <a:spcBef>
                <a:spcPct val="0"/>
              </a:spcBef>
              <a:buFontTx/>
              <a:buChar char="•"/>
            </a:pPr>
            <a:endParaRPr lang="en-US" sz="800" smtClean="0"/>
          </a:p>
          <a:p>
            <a:endParaRPr lang="en-US"/>
          </a:p>
        </p:txBody>
      </p:sp>
      <p:sp>
        <p:nvSpPr>
          <p:cNvPr id="4" name="Slide Number Placeholder 3"/>
          <p:cNvSpPr>
            <a:spLocks noGrp="1"/>
          </p:cNvSpPr>
          <p:nvPr>
            <p:ph type="sldNum" sz="quarter" idx="10"/>
          </p:nvPr>
        </p:nvSpPr>
        <p:spPr/>
        <p:txBody>
          <a:bodyPr/>
          <a:lstStyle/>
          <a:p>
            <a:pPr>
              <a:defRPr/>
            </a:pPr>
            <a:fld id="{844914C1-C4B9-44B8-9B1D-B5694C2019E3}"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eaLnBrk="1" hangingPunct="1">
              <a:defRPr/>
            </a:pPr>
            <a:r>
              <a:rPr lang="en-US" dirty="0" smtClean="0"/>
              <a:t>Some questions to ask ourselves:</a:t>
            </a:r>
          </a:p>
          <a:p>
            <a:pPr marL="228600" indent="-228600" eaLnBrk="1" hangingPunct="1">
              <a:buFontTx/>
              <a:buAutoNum type="arabicPeriod"/>
              <a:defRPr/>
            </a:pPr>
            <a:r>
              <a:rPr lang="en-US" dirty="0" smtClean="0"/>
              <a:t>What does Ozarka College evaluate and how do we tell others that we’re on track?</a:t>
            </a:r>
          </a:p>
          <a:p>
            <a:pPr marL="228600" indent="-228600" eaLnBrk="1" hangingPunct="1">
              <a:buFontTx/>
              <a:buAutoNum type="arabicPeriod"/>
              <a:defRPr/>
            </a:pPr>
            <a:r>
              <a:rPr lang="en-US" dirty="0" smtClean="0"/>
              <a:t>Our assessment program is robust and well documented.  A ton of information is available on the College Effectiveness WEB site.</a:t>
            </a:r>
          </a:p>
          <a:p>
            <a:pPr marL="228600" indent="-228600" eaLnBrk="1" hangingPunct="1">
              <a:buFontTx/>
              <a:buAutoNum type="arabicPeriod"/>
              <a:defRPr/>
            </a:pPr>
            <a:r>
              <a:rPr lang="en-US" dirty="0" smtClean="0"/>
              <a:t>There are 113 different assessment categories listed under the 2007/08 Assessment Calendar.</a:t>
            </a:r>
          </a:p>
          <a:p>
            <a:pPr marL="228600" indent="-228600" eaLnBrk="1" hangingPunct="1">
              <a:buFontTx/>
              <a:buAutoNum type="arabicPeriod"/>
              <a:defRPr/>
            </a:pPr>
            <a:r>
              <a:rPr lang="en-US" dirty="0" smtClean="0"/>
              <a:t>Under Assessment Data; 9 categories are listed including:</a:t>
            </a:r>
          </a:p>
          <a:p>
            <a:pPr marL="228600" indent="-228600" eaLnBrk="1" hangingPunct="1">
              <a:buFontTx/>
              <a:buAutoNum type="arabicPeriod"/>
              <a:defRPr/>
            </a:pPr>
            <a:r>
              <a:rPr lang="en-US" dirty="0" smtClean="0"/>
              <a:t>Accomplishments, Enrollment, Division assessment summaries, measures of institutional effectiveness, student learning measures, professional reviews, program reviews, survey summaries.</a:t>
            </a:r>
          </a:p>
        </p:txBody>
      </p:sp>
      <p:sp>
        <p:nvSpPr>
          <p:cNvPr id="12292" name="Slide Number Placeholder 3"/>
          <p:cNvSpPr>
            <a:spLocks noGrp="1"/>
          </p:cNvSpPr>
          <p:nvPr>
            <p:ph type="sldNum" sz="quarter" idx="5"/>
          </p:nvPr>
        </p:nvSpPr>
        <p:spPr>
          <a:noFill/>
        </p:spPr>
        <p:txBody>
          <a:bodyPr/>
          <a:lstStyle/>
          <a:p>
            <a:fld id="{09D81E37-D3B2-46F7-A5B5-073375894C2C}"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p:spPr>
        <p:txBody>
          <a:bodyPr/>
          <a:lstStyle/>
          <a:p>
            <a:pPr marL="228600" indent="-228600" eaLnBrk="1" hangingPunct="1">
              <a:buFontTx/>
              <a:buAutoNum type="arabicPeriod"/>
            </a:pPr>
            <a:r>
              <a:rPr lang="en-US" smtClean="0"/>
              <a:t>What types of planning processes?  How do the processes coordinate w/ the mission and vision statements?</a:t>
            </a:r>
          </a:p>
          <a:p>
            <a:pPr marL="228600" indent="-228600" eaLnBrk="1" hangingPunct="1">
              <a:buFontTx/>
              <a:buAutoNum type="arabicPeriod"/>
            </a:pPr>
            <a:r>
              <a:rPr lang="en-US" smtClean="0"/>
              <a:t>Are budgets realistically addressed – “it’s a matter of choices”.</a:t>
            </a:r>
          </a:p>
          <a:p>
            <a:pPr marL="228600" indent="-228600" eaLnBrk="1" hangingPunct="1">
              <a:buFontTx/>
              <a:buAutoNum type="arabicPeriod"/>
            </a:pPr>
            <a:r>
              <a:rPr lang="en-US" smtClean="0"/>
              <a:t>How do we periodically assess where we are as far as goals?</a:t>
            </a:r>
          </a:p>
          <a:p>
            <a:pPr marL="228600" indent="-228600" eaLnBrk="1" hangingPunct="1">
              <a:buFontTx/>
              <a:buAutoNum type="arabicPeriod"/>
            </a:pPr>
            <a:r>
              <a:rPr lang="en-US" smtClean="0"/>
              <a:t>How do we incorporate student, faculty, staff, and community input into our plans?</a:t>
            </a:r>
          </a:p>
        </p:txBody>
      </p:sp>
      <p:sp>
        <p:nvSpPr>
          <p:cNvPr id="13316" name="Slide Number Placeholder 3"/>
          <p:cNvSpPr>
            <a:spLocks noGrp="1"/>
          </p:cNvSpPr>
          <p:nvPr>
            <p:ph type="sldNum" sz="quarter" idx="5"/>
          </p:nvPr>
        </p:nvSpPr>
        <p:spPr>
          <a:noFill/>
        </p:spPr>
        <p:txBody>
          <a:bodyPr/>
          <a:lstStyle/>
          <a:p>
            <a:fld id="{BCFBF3F1-7708-4110-96A1-66550BCA0B45}" type="slidenum">
              <a:rPr lang="en-US" smtClean="0"/>
              <a:pPr/>
              <a:t>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07950"/>
            <a:ext cx="9101138" cy="6489700"/>
            <a:chOff x="0" y="68"/>
            <a:chExt cx="5733" cy="4088"/>
          </a:xfrm>
        </p:grpSpPr>
        <p:sp>
          <p:nvSpPr>
            <p:cNvPr id="5" name="Line 3"/>
            <p:cNvSpPr>
              <a:spLocks noChangeShapeType="1"/>
            </p:cNvSpPr>
            <p:nvPr/>
          </p:nvSpPr>
          <p:spPr bwMode="hidden">
            <a:xfrm rot="-5400000">
              <a:off x="195"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 name="Line 4"/>
            <p:cNvSpPr>
              <a:spLocks noChangeShapeType="1"/>
            </p:cNvSpPr>
            <p:nvPr/>
          </p:nvSpPr>
          <p:spPr bwMode="hidden">
            <a:xfrm rot="-5400000">
              <a:off x="195"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 name="Line 5"/>
            <p:cNvSpPr>
              <a:spLocks noChangeShapeType="1"/>
            </p:cNvSpPr>
            <p:nvPr/>
          </p:nvSpPr>
          <p:spPr bwMode="hidden">
            <a:xfrm rot="-5400000">
              <a:off x="195"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 name="Line 6"/>
            <p:cNvSpPr>
              <a:spLocks noChangeShapeType="1"/>
            </p:cNvSpPr>
            <p:nvPr/>
          </p:nvSpPr>
          <p:spPr bwMode="hidden">
            <a:xfrm rot="-5400000">
              <a:off x="195"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 name="Line 7"/>
            <p:cNvSpPr>
              <a:spLocks noChangeShapeType="1"/>
            </p:cNvSpPr>
            <p:nvPr/>
          </p:nvSpPr>
          <p:spPr bwMode="hidden">
            <a:xfrm rot="-5400000">
              <a:off x="195"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 name="Line 8"/>
            <p:cNvSpPr>
              <a:spLocks noChangeShapeType="1"/>
            </p:cNvSpPr>
            <p:nvPr/>
          </p:nvSpPr>
          <p:spPr bwMode="hidden">
            <a:xfrm rot="-5400000">
              <a:off x="195"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 name="Line 9"/>
            <p:cNvSpPr>
              <a:spLocks noChangeShapeType="1"/>
            </p:cNvSpPr>
            <p:nvPr/>
          </p:nvSpPr>
          <p:spPr bwMode="hidden">
            <a:xfrm rot="-5400000">
              <a:off x="195"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 name="Line 10"/>
            <p:cNvSpPr>
              <a:spLocks noChangeShapeType="1"/>
            </p:cNvSpPr>
            <p:nvPr/>
          </p:nvSpPr>
          <p:spPr bwMode="hidden">
            <a:xfrm rot="-5400000">
              <a:off x="195"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 name="Line 11"/>
            <p:cNvSpPr>
              <a:spLocks noChangeShapeType="1"/>
            </p:cNvSpPr>
            <p:nvPr/>
          </p:nvSpPr>
          <p:spPr bwMode="hidden">
            <a:xfrm>
              <a:off x="483"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 name="Line 12"/>
            <p:cNvSpPr>
              <a:spLocks noChangeShapeType="1"/>
            </p:cNvSpPr>
            <p:nvPr/>
          </p:nvSpPr>
          <p:spPr bwMode="hidden">
            <a:xfrm>
              <a:off x="984"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 name="Line 13"/>
            <p:cNvSpPr>
              <a:spLocks noChangeShapeType="1"/>
            </p:cNvSpPr>
            <p:nvPr/>
          </p:nvSpPr>
          <p:spPr bwMode="hidden">
            <a:xfrm>
              <a:off x="984"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 name="Line 14"/>
            <p:cNvSpPr>
              <a:spLocks noChangeShapeType="1"/>
            </p:cNvSpPr>
            <p:nvPr/>
          </p:nvSpPr>
          <p:spPr bwMode="hidden">
            <a:xfrm>
              <a:off x="483"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 name="Line 15"/>
            <p:cNvSpPr>
              <a:spLocks noChangeShapeType="1"/>
            </p:cNvSpPr>
            <p:nvPr/>
          </p:nvSpPr>
          <p:spPr bwMode="hidden">
            <a:xfrm rot="-5400000">
              <a:off x="734"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8" name="Line 16"/>
            <p:cNvSpPr>
              <a:spLocks noChangeShapeType="1"/>
            </p:cNvSpPr>
            <p:nvPr/>
          </p:nvSpPr>
          <p:spPr bwMode="hidden">
            <a:xfrm rot="-5400000">
              <a:off x="1263"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9" name="Line 17"/>
            <p:cNvSpPr>
              <a:spLocks noChangeShapeType="1"/>
            </p:cNvSpPr>
            <p:nvPr/>
          </p:nvSpPr>
          <p:spPr bwMode="hidden">
            <a:xfrm rot="-5400000">
              <a:off x="1263"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0" name="Line 18"/>
            <p:cNvSpPr>
              <a:spLocks noChangeShapeType="1"/>
            </p:cNvSpPr>
            <p:nvPr/>
          </p:nvSpPr>
          <p:spPr bwMode="hidden">
            <a:xfrm rot="-5400000">
              <a:off x="734"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1" name="Line 19"/>
            <p:cNvSpPr>
              <a:spLocks noChangeShapeType="1"/>
            </p:cNvSpPr>
            <p:nvPr/>
          </p:nvSpPr>
          <p:spPr bwMode="hidden">
            <a:xfrm>
              <a:off x="483"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2" name="Line 20"/>
            <p:cNvSpPr>
              <a:spLocks noChangeShapeType="1"/>
            </p:cNvSpPr>
            <p:nvPr/>
          </p:nvSpPr>
          <p:spPr bwMode="hidden">
            <a:xfrm>
              <a:off x="984"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3" name="Line 21"/>
            <p:cNvSpPr>
              <a:spLocks noChangeShapeType="1"/>
            </p:cNvSpPr>
            <p:nvPr/>
          </p:nvSpPr>
          <p:spPr bwMode="hidden">
            <a:xfrm>
              <a:off x="984"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4" name="Line 22"/>
            <p:cNvSpPr>
              <a:spLocks noChangeShapeType="1"/>
            </p:cNvSpPr>
            <p:nvPr/>
          </p:nvSpPr>
          <p:spPr bwMode="hidden">
            <a:xfrm>
              <a:off x="483"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5" name="Line 23"/>
            <p:cNvSpPr>
              <a:spLocks noChangeShapeType="1"/>
            </p:cNvSpPr>
            <p:nvPr/>
          </p:nvSpPr>
          <p:spPr bwMode="hidden">
            <a:xfrm rot="-5400000">
              <a:off x="734"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6" name="Line 24"/>
            <p:cNvSpPr>
              <a:spLocks noChangeShapeType="1"/>
            </p:cNvSpPr>
            <p:nvPr/>
          </p:nvSpPr>
          <p:spPr bwMode="hidden">
            <a:xfrm rot="-5400000">
              <a:off x="1263"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7" name="Line 25"/>
            <p:cNvSpPr>
              <a:spLocks noChangeShapeType="1"/>
            </p:cNvSpPr>
            <p:nvPr/>
          </p:nvSpPr>
          <p:spPr bwMode="hidden">
            <a:xfrm rot="-5400000">
              <a:off x="1263"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8" name="Line 26"/>
            <p:cNvSpPr>
              <a:spLocks noChangeShapeType="1"/>
            </p:cNvSpPr>
            <p:nvPr/>
          </p:nvSpPr>
          <p:spPr bwMode="hidden">
            <a:xfrm rot="-5400000">
              <a:off x="734"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29" name="Line 27"/>
            <p:cNvSpPr>
              <a:spLocks noChangeShapeType="1"/>
            </p:cNvSpPr>
            <p:nvPr/>
          </p:nvSpPr>
          <p:spPr bwMode="hidden">
            <a:xfrm>
              <a:off x="483"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0" name="Line 28"/>
            <p:cNvSpPr>
              <a:spLocks noChangeShapeType="1"/>
            </p:cNvSpPr>
            <p:nvPr/>
          </p:nvSpPr>
          <p:spPr bwMode="hidden">
            <a:xfrm>
              <a:off x="984"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1" name="Line 29"/>
            <p:cNvSpPr>
              <a:spLocks noChangeShapeType="1"/>
            </p:cNvSpPr>
            <p:nvPr/>
          </p:nvSpPr>
          <p:spPr bwMode="hidden">
            <a:xfrm>
              <a:off x="984"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2" name="Line 30"/>
            <p:cNvSpPr>
              <a:spLocks noChangeShapeType="1"/>
            </p:cNvSpPr>
            <p:nvPr/>
          </p:nvSpPr>
          <p:spPr bwMode="hidden">
            <a:xfrm>
              <a:off x="483"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3" name="Line 31"/>
            <p:cNvSpPr>
              <a:spLocks noChangeShapeType="1"/>
            </p:cNvSpPr>
            <p:nvPr/>
          </p:nvSpPr>
          <p:spPr bwMode="hidden">
            <a:xfrm rot="-5400000">
              <a:off x="734"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4" name="Line 32"/>
            <p:cNvSpPr>
              <a:spLocks noChangeShapeType="1"/>
            </p:cNvSpPr>
            <p:nvPr/>
          </p:nvSpPr>
          <p:spPr bwMode="hidden">
            <a:xfrm rot="-5400000">
              <a:off x="1263"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5" name="Line 33"/>
            <p:cNvSpPr>
              <a:spLocks noChangeShapeType="1"/>
            </p:cNvSpPr>
            <p:nvPr/>
          </p:nvSpPr>
          <p:spPr bwMode="hidden">
            <a:xfrm rot="-5400000">
              <a:off x="1263"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6" name="Line 34"/>
            <p:cNvSpPr>
              <a:spLocks noChangeShapeType="1"/>
            </p:cNvSpPr>
            <p:nvPr/>
          </p:nvSpPr>
          <p:spPr bwMode="hidden">
            <a:xfrm rot="-5400000">
              <a:off x="734"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7" name="Line 35"/>
            <p:cNvSpPr>
              <a:spLocks noChangeShapeType="1"/>
            </p:cNvSpPr>
            <p:nvPr/>
          </p:nvSpPr>
          <p:spPr bwMode="hidden">
            <a:xfrm>
              <a:off x="483"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8" name="Line 36"/>
            <p:cNvSpPr>
              <a:spLocks noChangeShapeType="1"/>
            </p:cNvSpPr>
            <p:nvPr/>
          </p:nvSpPr>
          <p:spPr bwMode="hidden">
            <a:xfrm>
              <a:off x="984"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39" name="Line 37"/>
            <p:cNvSpPr>
              <a:spLocks noChangeShapeType="1"/>
            </p:cNvSpPr>
            <p:nvPr/>
          </p:nvSpPr>
          <p:spPr bwMode="hidden">
            <a:xfrm>
              <a:off x="984"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0" name="Line 38"/>
            <p:cNvSpPr>
              <a:spLocks noChangeShapeType="1"/>
            </p:cNvSpPr>
            <p:nvPr/>
          </p:nvSpPr>
          <p:spPr bwMode="hidden">
            <a:xfrm>
              <a:off x="483"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1" name="Line 39"/>
            <p:cNvSpPr>
              <a:spLocks noChangeShapeType="1"/>
            </p:cNvSpPr>
            <p:nvPr/>
          </p:nvSpPr>
          <p:spPr bwMode="hidden">
            <a:xfrm rot="-5400000">
              <a:off x="734"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2" name="Line 40"/>
            <p:cNvSpPr>
              <a:spLocks noChangeShapeType="1"/>
            </p:cNvSpPr>
            <p:nvPr/>
          </p:nvSpPr>
          <p:spPr bwMode="hidden">
            <a:xfrm rot="-5400000">
              <a:off x="1263"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3" name="Line 41"/>
            <p:cNvSpPr>
              <a:spLocks noChangeShapeType="1"/>
            </p:cNvSpPr>
            <p:nvPr/>
          </p:nvSpPr>
          <p:spPr bwMode="hidden">
            <a:xfrm rot="-5400000">
              <a:off x="1263"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4" name="Line 42"/>
            <p:cNvSpPr>
              <a:spLocks noChangeShapeType="1"/>
            </p:cNvSpPr>
            <p:nvPr/>
          </p:nvSpPr>
          <p:spPr bwMode="hidden">
            <a:xfrm rot="-5400000">
              <a:off x="734"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5" name="Line 43"/>
            <p:cNvSpPr>
              <a:spLocks noChangeShapeType="1"/>
            </p:cNvSpPr>
            <p:nvPr/>
          </p:nvSpPr>
          <p:spPr bwMode="hidden">
            <a:xfrm>
              <a:off x="1551"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6" name="Line 44"/>
            <p:cNvSpPr>
              <a:spLocks noChangeShapeType="1"/>
            </p:cNvSpPr>
            <p:nvPr/>
          </p:nvSpPr>
          <p:spPr bwMode="hidden">
            <a:xfrm>
              <a:off x="2052"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7" name="Line 45"/>
            <p:cNvSpPr>
              <a:spLocks noChangeShapeType="1"/>
            </p:cNvSpPr>
            <p:nvPr/>
          </p:nvSpPr>
          <p:spPr bwMode="hidden">
            <a:xfrm>
              <a:off x="2052"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8" name="Line 46"/>
            <p:cNvSpPr>
              <a:spLocks noChangeShapeType="1"/>
            </p:cNvSpPr>
            <p:nvPr/>
          </p:nvSpPr>
          <p:spPr bwMode="hidden">
            <a:xfrm>
              <a:off x="1551"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49" name="Line 47"/>
            <p:cNvSpPr>
              <a:spLocks noChangeShapeType="1"/>
            </p:cNvSpPr>
            <p:nvPr/>
          </p:nvSpPr>
          <p:spPr bwMode="hidden">
            <a:xfrm rot="-5400000">
              <a:off x="1802"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0" name="Line 48"/>
            <p:cNvSpPr>
              <a:spLocks noChangeShapeType="1"/>
            </p:cNvSpPr>
            <p:nvPr/>
          </p:nvSpPr>
          <p:spPr bwMode="hidden">
            <a:xfrm rot="-5400000">
              <a:off x="2331"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1" name="Line 49"/>
            <p:cNvSpPr>
              <a:spLocks noChangeShapeType="1"/>
            </p:cNvSpPr>
            <p:nvPr/>
          </p:nvSpPr>
          <p:spPr bwMode="hidden">
            <a:xfrm rot="-5400000">
              <a:off x="2331"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2" name="Line 50"/>
            <p:cNvSpPr>
              <a:spLocks noChangeShapeType="1"/>
            </p:cNvSpPr>
            <p:nvPr/>
          </p:nvSpPr>
          <p:spPr bwMode="hidden">
            <a:xfrm rot="-5400000">
              <a:off x="1802"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3" name="Line 51"/>
            <p:cNvSpPr>
              <a:spLocks noChangeShapeType="1"/>
            </p:cNvSpPr>
            <p:nvPr/>
          </p:nvSpPr>
          <p:spPr bwMode="hidden">
            <a:xfrm>
              <a:off x="1551"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4" name="Line 52"/>
            <p:cNvSpPr>
              <a:spLocks noChangeShapeType="1"/>
            </p:cNvSpPr>
            <p:nvPr/>
          </p:nvSpPr>
          <p:spPr bwMode="hidden">
            <a:xfrm>
              <a:off x="2052"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5" name="Line 53"/>
            <p:cNvSpPr>
              <a:spLocks noChangeShapeType="1"/>
            </p:cNvSpPr>
            <p:nvPr/>
          </p:nvSpPr>
          <p:spPr bwMode="hidden">
            <a:xfrm>
              <a:off x="2052"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6" name="Line 54"/>
            <p:cNvSpPr>
              <a:spLocks noChangeShapeType="1"/>
            </p:cNvSpPr>
            <p:nvPr/>
          </p:nvSpPr>
          <p:spPr bwMode="hidden">
            <a:xfrm>
              <a:off x="1551"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7" name="Line 55"/>
            <p:cNvSpPr>
              <a:spLocks noChangeShapeType="1"/>
            </p:cNvSpPr>
            <p:nvPr/>
          </p:nvSpPr>
          <p:spPr bwMode="hidden">
            <a:xfrm rot="-5400000">
              <a:off x="1802"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8" name="Line 56"/>
            <p:cNvSpPr>
              <a:spLocks noChangeShapeType="1"/>
            </p:cNvSpPr>
            <p:nvPr/>
          </p:nvSpPr>
          <p:spPr bwMode="hidden">
            <a:xfrm rot="-5400000">
              <a:off x="2331"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59" name="Line 57"/>
            <p:cNvSpPr>
              <a:spLocks noChangeShapeType="1"/>
            </p:cNvSpPr>
            <p:nvPr/>
          </p:nvSpPr>
          <p:spPr bwMode="hidden">
            <a:xfrm rot="-5400000">
              <a:off x="2331"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0" name="Line 58"/>
            <p:cNvSpPr>
              <a:spLocks noChangeShapeType="1"/>
            </p:cNvSpPr>
            <p:nvPr/>
          </p:nvSpPr>
          <p:spPr bwMode="hidden">
            <a:xfrm rot="-5400000">
              <a:off x="1802"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1" name="Line 59"/>
            <p:cNvSpPr>
              <a:spLocks noChangeShapeType="1"/>
            </p:cNvSpPr>
            <p:nvPr/>
          </p:nvSpPr>
          <p:spPr bwMode="hidden">
            <a:xfrm>
              <a:off x="1551"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2" name="Line 60"/>
            <p:cNvSpPr>
              <a:spLocks noChangeShapeType="1"/>
            </p:cNvSpPr>
            <p:nvPr/>
          </p:nvSpPr>
          <p:spPr bwMode="hidden">
            <a:xfrm>
              <a:off x="2052"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3" name="Line 61"/>
            <p:cNvSpPr>
              <a:spLocks noChangeShapeType="1"/>
            </p:cNvSpPr>
            <p:nvPr/>
          </p:nvSpPr>
          <p:spPr bwMode="hidden">
            <a:xfrm>
              <a:off x="2052"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4" name="Line 62"/>
            <p:cNvSpPr>
              <a:spLocks noChangeShapeType="1"/>
            </p:cNvSpPr>
            <p:nvPr/>
          </p:nvSpPr>
          <p:spPr bwMode="hidden">
            <a:xfrm>
              <a:off x="1551"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5" name="Line 63"/>
            <p:cNvSpPr>
              <a:spLocks noChangeShapeType="1"/>
            </p:cNvSpPr>
            <p:nvPr/>
          </p:nvSpPr>
          <p:spPr bwMode="hidden">
            <a:xfrm rot="-5400000">
              <a:off x="1802"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6" name="Line 64"/>
            <p:cNvSpPr>
              <a:spLocks noChangeShapeType="1"/>
            </p:cNvSpPr>
            <p:nvPr/>
          </p:nvSpPr>
          <p:spPr bwMode="hidden">
            <a:xfrm rot="-5400000">
              <a:off x="2331"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7" name="Line 65"/>
            <p:cNvSpPr>
              <a:spLocks noChangeShapeType="1"/>
            </p:cNvSpPr>
            <p:nvPr/>
          </p:nvSpPr>
          <p:spPr bwMode="hidden">
            <a:xfrm rot="-5400000">
              <a:off x="2331"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8" name="Line 66"/>
            <p:cNvSpPr>
              <a:spLocks noChangeShapeType="1"/>
            </p:cNvSpPr>
            <p:nvPr/>
          </p:nvSpPr>
          <p:spPr bwMode="hidden">
            <a:xfrm rot="-5400000">
              <a:off x="1802"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69" name="Line 67"/>
            <p:cNvSpPr>
              <a:spLocks noChangeShapeType="1"/>
            </p:cNvSpPr>
            <p:nvPr/>
          </p:nvSpPr>
          <p:spPr bwMode="hidden">
            <a:xfrm>
              <a:off x="1551"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0" name="Line 68"/>
            <p:cNvSpPr>
              <a:spLocks noChangeShapeType="1"/>
            </p:cNvSpPr>
            <p:nvPr/>
          </p:nvSpPr>
          <p:spPr bwMode="hidden">
            <a:xfrm>
              <a:off x="2052"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1" name="Line 69"/>
            <p:cNvSpPr>
              <a:spLocks noChangeShapeType="1"/>
            </p:cNvSpPr>
            <p:nvPr/>
          </p:nvSpPr>
          <p:spPr bwMode="hidden">
            <a:xfrm>
              <a:off x="2052"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2" name="Line 70"/>
            <p:cNvSpPr>
              <a:spLocks noChangeShapeType="1"/>
            </p:cNvSpPr>
            <p:nvPr/>
          </p:nvSpPr>
          <p:spPr bwMode="hidden">
            <a:xfrm>
              <a:off x="1551"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3" name="Line 71"/>
            <p:cNvSpPr>
              <a:spLocks noChangeShapeType="1"/>
            </p:cNvSpPr>
            <p:nvPr/>
          </p:nvSpPr>
          <p:spPr bwMode="hidden">
            <a:xfrm rot="-5400000">
              <a:off x="1802"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4" name="Line 72"/>
            <p:cNvSpPr>
              <a:spLocks noChangeShapeType="1"/>
            </p:cNvSpPr>
            <p:nvPr/>
          </p:nvSpPr>
          <p:spPr bwMode="hidden">
            <a:xfrm rot="-5400000">
              <a:off x="2331"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5" name="Line 73"/>
            <p:cNvSpPr>
              <a:spLocks noChangeShapeType="1"/>
            </p:cNvSpPr>
            <p:nvPr/>
          </p:nvSpPr>
          <p:spPr bwMode="hidden">
            <a:xfrm rot="-5400000">
              <a:off x="2331"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6" name="Line 74"/>
            <p:cNvSpPr>
              <a:spLocks noChangeShapeType="1"/>
            </p:cNvSpPr>
            <p:nvPr/>
          </p:nvSpPr>
          <p:spPr bwMode="hidden">
            <a:xfrm rot="-5400000">
              <a:off x="1802"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7" name="Line 75"/>
            <p:cNvSpPr>
              <a:spLocks noChangeShapeType="1"/>
            </p:cNvSpPr>
            <p:nvPr/>
          </p:nvSpPr>
          <p:spPr bwMode="hidden">
            <a:xfrm>
              <a:off x="2619"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8" name="Line 76"/>
            <p:cNvSpPr>
              <a:spLocks noChangeShapeType="1"/>
            </p:cNvSpPr>
            <p:nvPr/>
          </p:nvSpPr>
          <p:spPr bwMode="hidden">
            <a:xfrm>
              <a:off x="3120"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79" name="Line 77"/>
            <p:cNvSpPr>
              <a:spLocks noChangeShapeType="1"/>
            </p:cNvSpPr>
            <p:nvPr/>
          </p:nvSpPr>
          <p:spPr bwMode="hidden">
            <a:xfrm>
              <a:off x="3120"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0" name="Line 78"/>
            <p:cNvSpPr>
              <a:spLocks noChangeShapeType="1"/>
            </p:cNvSpPr>
            <p:nvPr/>
          </p:nvSpPr>
          <p:spPr bwMode="hidden">
            <a:xfrm>
              <a:off x="2619"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1" name="Line 79"/>
            <p:cNvSpPr>
              <a:spLocks noChangeShapeType="1"/>
            </p:cNvSpPr>
            <p:nvPr/>
          </p:nvSpPr>
          <p:spPr bwMode="hidden">
            <a:xfrm rot="-5400000">
              <a:off x="2870"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2" name="Line 80"/>
            <p:cNvSpPr>
              <a:spLocks noChangeShapeType="1"/>
            </p:cNvSpPr>
            <p:nvPr/>
          </p:nvSpPr>
          <p:spPr bwMode="hidden">
            <a:xfrm rot="-5400000">
              <a:off x="3399"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3" name="Line 81"/>
            <p:cNvSpPr>
              <a:spLocks noChangeShapeType="1"/>
            </p:cNvSpPr>
            <p:nvPr/>
          </p:nvSpPr>
          <p:spPr bwMode="hidden">
            <a:xfrm rot="-5400000">
              <a:off x="3399"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4" name="Line 82"/>
            <p:cNvSpPr>
              <a:spLocks noChangeShapeType="1"/>
            </p:cNvSpPr>
            <p:nvPr/>
          </p:nvSpPr>
          <p:spPr bwMode="hidden">
            <a:xfrm rot="-5400000">
              <a:off x="2870"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5" name="Line 83"/>
            <p:cNvSpPr>
              <a:spLocks noChangeShapeType="1"/>
            </p:cNvSpPr>
            <p:nvPr/>
          </p:nvSpPr>
          <p:spPr bwMode="hidden">
            <a:xfrm>
              <a:off x="2619"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6" name="Line 84"/>
            <p:cNvSpPr>
              <a:spLocks noChangeShapeType="1"/>
            </p:cNvSpPr>
            <p:nvPr/>
          </p:nvSpPr>
          <p:spPr bwMode="hidden">
            <a:xfrm>
              <a:off x="3120"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7" name="Line 85"/>
            <p:cNvSpPr>
              <a:spLocks noChangeShapeType="1"/>
            </p:cNvSpPr>
            <p:nvPr/>
          </p:nvSpPr>
          <p:spPr bwMode="hidden">
            <a:xfrm>
              <a:off x="3120"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8" name="Line 86"/>
            <p:cNvSpPr>
              <a:spLocks noChangeShapeType="1"/>
            </p:cNvSpPr>
            <p:nvPr/>
          </p:nvSpPr>
          <p:spPr bwMode="hidden">
            <a:xfrm>
              <a:off x="2619"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89" name="Line 87"/>
            <p:cNvSpPr>
              <a:spLocks noChangeShapeType="1"/>
            </p:cNvSpPr>
            <p:nvPr/>
          </p:nvSpPr>
          <p:spPr bwMode="hidden">
            <a:xfrm rot="-5400000">
              <a:off x="2870"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0" name="Line 88"/>
            <p:cNvSpPr>
              <a:spLocks noChangeShapeType="1"/>
            </p:cNvSpPr>
            <p:nvPr/>
          </p:nvSpPr>
          <p:spPr bwMode="hidden">
            <a:xfrm rot="-5400000">
              <a:off x="3399"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1" name="Line 89"/>
            <p:cNvSpPr>
              <a:spLocks noChangeShapeType="1"/>
            </p:cNvSpPr>
            <p:nvPr/>
          </p:nvSpPr>
          <p:spPr bwMode="hidden">
            <a:xfrm rot="-5400000">
              <a:off x="3399"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2" name="Line 90"/>
            <p:cNvSpPr>
              <a:spLocks noChangeShapeType="1"/>
            </p:cNvSpPr>
            <p:nvPr/>
          </p:nvSpPr>
          <p:spPr bwMode="hidden">
            <a:xfrm rot="-5400000">
              <a:off x="2870"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3" name="Line 91"/>
            <p:cNvSpPr>
              <a:spLocks noChangeShapeType="1"/>
            </p:cNvSpPr>
            <p:nvPr/>
          </p:nvSpPr>
          <p:spPr bwMode="hidden">
            <a:xfrm>
              <a:off x="2619"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4" name="Line 92"/>
            <p:cNvSpPr>
              <a:spLocks noChangeShapeType="1"/>
            </p:cNvSpPr>
            <p:nvPr/>
          </p:nvSpPr>
          <p:spPr bwMode="hidden">
            <a:xfrm>
              <a:off x="3120"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5" name="Line 93"/>
            <p:cNvSpPr>
              <a:spLocks noChangeShapeType="1"/>
            </p:cNvSpPr>
            <p:nvPr/>
          </p:nvSpPr>
          <p:spPr bwMode="hidden">
            <a:xfrm>
              <a:off x="3120"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6" name="Line 94"/>
            <p:cNvSpPr>
              <a:spLocks noChangeShapeType="1"/>
            </p:cNvSpPr>
            <p:nvPr/>
          </p:nvSpPr>
          <p:spPr bwMode="hidden">
            <a:xfrm>
              <a:off x="2619"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7" name="Line 95"/>
            <p:cNvSpPr>
              <a:spLocks noChangeShapeType="1"/>
            </p:cNvSpPr>
            <p:nvPr/>
          </p:nvSpPr>
          <p:spPr bwMode="hidden">
            <a:xfrm rot="-5400000">
              <a:off x="2870"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8" name="Line 96"/>
            <p:cNvSpPr>
              <a:spLocks noChangeShapeType="1"/>
            </p:cNvSpPr>
            <p:nvPr/>
          </p:nvSpPr>
          <p:spPr bwMode="hidden">
            <a:xfrm rot="-5400000">
              <a:off x="3399"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99" name="Line 97"/>
            <p:cNvSpPr>
              <a:spLocks noChangeShapeType="1"/>
            </p:cNvSpPr>
            <p:nvPr/>
          </p:nvSpPr>
          <p:spPr bwMode="hidden">
            <a:xfrm rot="-5400000">
              <a:off x="3399"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0" name="Line 98"/>
            <p:cNvSpPr>
              <a:spLocks noChangeShapeType="1"/>
            </p:cNvSpPr>
            <p:nvPr/>
          </p:nvSpPr>
          <p:spPr bwMode="hidden">
            <a:xfrm rot="-5400000">
              <a:off x="2870"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1" name="Line 99"/>
            <p:cNvSpPr>
              <a:spLocks noChangeShapeType="1"/>
            </p:cNvSpPr>
            <p:nvPr/>
          </p:nvSpPr>
          <p:spPr bwMode="hidden">
            <a:xfrm>
              <a:off x="2619"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2" name="Line 100"/>
            <p:cNvSpPr>
              <a:spLocks noChangeShapeType="1"/>
            </p:cNvSpPr>
            <p:nvPr/>
          </p:nvSpPr>
          <p:spPr bwMode="hidden">
            <a:xfrm>
              <a:off x="3120"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3" name="Line 101"/>
            <p:cNvSpPr>
              <a:spLocks noChangeShapeType="1"/>
            </p:cNvSpPr>
            <p:nvPr/>
          </p:nvSpPr>
          <p:spPr bwMode="hidden">
            <a:xfrm>
              <a:off x="3120"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4" name="Line 102"/>
            <p:cNvSpPr>
              <a:spLocks noChangeShapeType="1"/>
            </p:cNvSpPr>
            <p:nvPr/>
          </p:nvSpPr>
          <p:spPr bwMode="hidden">
            <a:xfrm>
              <a:off x="2619"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5" name="Line 103"/>
            <p:cNvSpPr>
              <a:spLocks noChangeShapeType="1"/>
            </p:cNvSpPr>
            <p:nvPr/>
          </p:nvSpPr>
          <p:spPr bwMode="hidden">
            <a:xfrm rot="-5400000">
              <a:off x="2870"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6" name="Line 104"/>
            <p:cNvSpPr>
              <a:spLocks noChangeShapeType="1"/>
            </p:cNvSpPr>
            <p:nvPr/>
          </p:nvSpPr>
          <p:spPr bwMode="hidden">
            <a:xfrm rot="-5400000">
              <a:off x="3399"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7" name="Line 105"/>
            <p:cNvSpPr>
              <a:spLocks noChangeShapeType="1"/>
            </p:cNvSpPr>
            <p:nvPr/>
          </p:nvSpPr>
          <p:spPr bwMode="hidden">
            <a:xfrm rot="-5400000">
              <a:off x="3399"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8" name="Line 106"/>
            <p:cNvSpPr>
              <a:spLocks noChangeShapeType="1"/>
            </p:cNvSpPr>
            <p:nvPr/>
          </p:nvSpPr>
          <p:spPr bwMode="hidden">
            <a:xfrm rot="-5400000">
              <a:off x="2870"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09" name="Line 107"/>
            <p:cNvSpPr>
              <a:spLocks noChangeShapeType="1"/>
            </p:cNvSpPr>
            <p:nvPr/>
          </p:nvSpPr>
          <p:spPr bwMode="hidden">
            <a:xfrm>
              <a:off x="3687"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0" name="Line 108"/>
            <p:cNvSpPr>
              <a:spLocks noChangeShapeType="1"/>
            </p:cNvSpPr>
            <p:nvPr/>
          </p:nvSpPr>
          <p:spPr bwMode="hidden">
            <a:xfrm>
              <a:off x="4188"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1" name="Line 109"/>
            <p:cNvSpPr>
              <a:spLocks noChangeShapeType="1"/>
            </p:cNvSpPr>
            <p:nvPr/>
          </p:nvSpPr>
          <p:spPr bwMode="hidden">
            <a:xfrm>
              <a:off x="4188"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2" name="Line 110"/>
            <p:cNvSpPr>
              <a:spLocks noChangeShapeType="1"/>
            </p:cNvSpPr>
            <p:nvPr/>
          </p:nvSpPr>
          <p:spPr bwMode="hidden">
            <a:xfrm>
              <a:off x="3687"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3" name="Line 111"/>
            <p:cNvSpPr>
              <a:spLocks noChangeShapeType="1"/>
            </p:cNvSpPr>
            <p:nvPr/>
          </p:nvSpPr>
          <p:spPr bwMode="hidden">
            <a:xfrm rot="-5400000">
              <a:off x="3938"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4" name="Line 112"/>
            <p:cNvSpPr>
              <a:spLocks noChangeShapeType="1"/>
            </p:cNvSpPr>
            <p:nvPr/>
          </p:nvSpPr>
          <p:spPr bwMode="hidden">
            <a:xfrm rot="-5400000">
              <a:off x="4467"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5" name="Line 113"/>
            <p:cNvSpPr>
              <a:spLocks noChangeShapeType="1"/>
            </p:cNvSpPr>
            <p:nvPr/>
          </p:nvSpPr>
          <p:spPr bwMode="hidden">
            <a:xfrm rot="-5400000">
              <a:off x="4467"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6" name="Line 114"/>
            <p:cNvSpPr>
              <a:spLocks noChangeShapeType="1"/>
            </p:cNvSpPr>
            <p:nvPr/>
          </p:nvSpPr>
          <p:spPr bwMode="hidden">
            <a:xfrm rot="-5400000">
              <a:off x="3938"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7" name="Line 115"/>
            <p:cNvSpPr>
              <a:spLocks noChangeShapeType="1"/>
            </p:cNvSpPr>
            <p:nvPr/>
          </p:nvSpPr>
          <p:spPr bwMode="hidden">
            <a:xfrm>
              <a:off x="3687"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8" name="Line 116"/>
            <p:cNvSpPr>
              <a:spLocks noChangeShapeType="1"/>
            </p:cNvSpPr>
            <p:nvPr/>
          </p:nvSpPr>
          <p:spPr bwMode="hidden">
            <a:xfrm>
              <a:off x="4188"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19" name="Line 117"/>
            <p:cNvSpPr>
              <a:spLocks noChangeShapeType="1"/>
            </p:cNvSpPr>
            <p:nvPr/>
          </p:nvSpPr>
          <p:spPr bwMode="hidden">
            <a:xfrm>
              <a:off x="4188"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0" name="Line 118"/>
            <p:cNvSpPr>
              <a:spLocks noChangeShapeType="1"/>
            </p:cNvSpPr>
            <p:nvPr/>
          </p:nvSpPr>
          <p:spPr bwMode="hidden">
            <a:xfrm>
              <a:off x="3687"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1" name="Line 119"/>
            <p:cNvSpPr>
              <a:spLocks noChangeShapeType="1"/>
            </p:cNvSpPr>
            <p:nvPr/>
          </p:nvSpPr>
          <p:spPr bwMode="hidden">
            <a:xfrm rot="-5400000">
              <a:off x="3938"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2" name="Line 120"/>
            <p:cNvSpPr>
              <a:spLocks noChangeShapeType="1"/>
            </p:cNvSpPr>
            <p:nvPr/>
          </p:nvSpPr>
          <p:spPr bwMode="hidden">
            <a:xfrm rot="-5400000">
              <a:off x="4467"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3" name="Line 121"/>
            <p:cNvSpPr>
              <a:spLocks noChangeShapeType="1"/>
            </p:cNvSpPr>
            <p:nvPr/>
          </p:nvSpPr>
          <p:spPr bwMode="hidden">
            <a:xfrm rot="-5400000">
              <a:off x="4467"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4" name="Line 122"/>
            <p:cNvSpPr>
              <a:spLocks noChangeShapeType="1"/>
            </p:cNvSpPr>
            <p:nvPr/>
          </p:nvSpPr>
          <p:spPr bwMode="hidden">
            <a:xfrm rot="-5400000">
              <a:off x="3938"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5" name="Line 123"/>
            <p:cNvSpPr>
              <a:spLocks noChangeShapeType="1"/>
            </p:cNvSpPr>
            <p:nvPr/>
          </p:nvSpPr>
          <p:spPr bwMode="hidden">
            <a:xfrm>
              <a:off x="3687"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6" name="Line 124"/>
            <p:cNvSpPr>
              <a:spLocks noChangeShapeType="1"/>
            </p:cNvSpPr>
            <p:nvPr/>
          </p:nvSpPr>
          <p:spPr bwMode="hidden">
            <a:xfrm>
              <a:off x="4188"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7" name="Line 125"/>
            <p:cNvSpPr>
              <a:spLocks noChangeShapeType="1"/>
            </p:cNvSpPr>
            <p:nvPr/>
          </p:nvSpPr>
          <p:spPr bwMode="hidden">
            <a:xfrm>
              <a:off x="4188"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8" name="Line 126"/>
            <p:cNvSpPr>
              <a:spLocks noChangeShapeType="1"/>
            </p:cNvSpPr>
            <p:nvPr/>
          </p:nvSpPr>
          <p:spPr bwMode="hidden">
            <a:xfrm>
              <a:off x="3687"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29" name="Line 127"/>
            <p:cNvSpPr>
              <a:spLocks noChangeShapeType="1"/>
            </p:cNvSpPr>
            <p:nvPr/>
          </p:nvSpPr>
          <p:spPr bwMode="hidden">
            <a:xfrm rot="-5400000">
              <a:off x="3938"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0" name="Line 128"/>
            <p:cNvSpPr>
              <a:spLocks noChangeShapeType="1"/>
            </p:cNvSpPr>
            <p:nvPr/>
          </p:nvSpPr>
          <p:spPr bwMode="hidden">
            <a:xfrm rot="-5400000">
              <a:off x="4467"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1" name="Line 129"/>
            <p:cNvSpPr>
              <a:spLocks noChangeShapeType="1"/>
            </p:cNvSpPr>
            <p:nvPr/>
          </p:nvSpPr>
          <p:spPr bwMode="hidden">
            <a:xfrm rot="-5400000">
              <a:off x="4467"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2" name="Line 130"/>
            <p:cNvSpPr>
              <a:spLocks noChangeShapeType="1"/>
            </p:cNvSpPr>
            <p:nvPr/>
          </p:nvSpPr>
          <p:spPr bwMode="hidden">
            <a:xfrm rot="-5400000">
              <a:off x="3938"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3" name="Line 131"/>
            <p:cNvSpPr>
              <a:spLocks noChangeShapeType="1"/>
            </p:cNvSpPr>
            <p:nvPr/>
          </p:nvSpPr>
          <p:spPr bwMode="hidden">
            <a:xfrm>
              <a:off x="3687"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4" name="Line 132"/>
            <p:cNvSpPr>
              <a:spLocks noChangeShapeType="1"/>
            </p:cNvSpPr>
            <p:nvPr/>
          </p:nvSpPr>
          <p:spPr bwMode="hidden">
            <a:xfrm>
              <a:off x="4188"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5" name="Line 133"/>
            <p:cNvSpPr>
              <a:spLocks noChangeShapeType="1"/>
            </p:cNvSpPr>
            <p:nvPr/>
          </p:nvSpPr>
          <p:spPr bwMode="hidden">
            <a:xfrm>
              <a:off x="4188"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6" name="Line 134"/>
            <p:cNvSpPr>
              <a:spLocks noChangeShapeType="1"/>
            </p:cNvSpPr>
            <p:nvPr/>
          </p:nvSpPr>
          <p:spPr bwMode="hidden">
            <a:xfrm>
              <a:off x="3687"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7" name="Line 135"/>
            <p:cNvSpPr>
              <a:spLocks noChangeShapeType="1"/>
            </p:cNvSpPr>
            <p:nvPr/>
          </p:nvSpPr>
          <p:spPr bwMode="hidden">
            <a:xfrm rot="-5400000">
              <a:off x="3938"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8" name="Line 136"/>
            <p:cNvSpPr>
              <a:spLocks noChangeShapeType="1"/>
            </p:cNvSpPr>
            <p:nvPr/>
          </p:nvSpPr>
          <p:spPr bwMode="hidden">
            <a:xfrm rot="-5400000">
              <a:off x="4467"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39" name="Line 137"/>
            <p:cNvSpPr>
              <a:spLocks noChangeShapeType="1"/>
            </p:cNvSpPr>
            <p:nvPr/>
          </p:nvSpPr>
          <p:spPr bwMode="hidden">
            <a:xfrm rot="-5400000">
              <a:off x="4467"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0" name="Line 138"/>
            <p:cNvSpPr>
              <a:spLocks noChangeShapeType="1"/>
            </p:cNvSpPr>
            <p:nvPr/>
          </p:nvSpPr>
          <p:spPr bwMode="hidden">
            <a:xfrm rot="-5400000">
              <a:off x="3938"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1" name="Line 139"/>
            <p:cNvSpPr>
              <a:spLocks noChangeShapeType="1"/>
            </p:cNvSpPr>
            <p:nvPr/>
          </p:nvSpPr>
          <p:spPr bwMode="hidden">
            <a:xfrm>
              <a:off x="4755"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2" name="Line 140"/>
            <p:cNvSpPr>
              <a:spLocks noChangeShapeType="1"/>
            </p:cNvSpPr>
            <p:nvPr/>
          </p:nvSpPr>
          <p:spPr bwMode="hidden">
            <a:xfrm>
              <a:off x="5256" y="144"/>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3" name="Line 141"/>
            <p:cNvSpPr>
              <a:spLocks noChangeShapeType="1"/>
            </p:cNvSpPr>
            <p:nvPr/>
          </p:nvSpPr>
          <p:spPr bwMode="hidden">
            <a:xfrm>
              <a:off x="5256"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4" name="Line 142"/>
            <p:cNvSpPr>
              <a:spLocks noChangeShapeType="1"/>
            </p:cNvSpPr>
            <p:nvPr/>
          </p:nvSpPr>
          <p:spPr bwMode="hidden">
            <a:xfrm>
              <a:off x="4755" y="64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5" name="Line 143"/>
            <p:cNvSpPr>
              <a:spLocks noChangeShapeType="1"/>
            </p:cNvSpPr>
            <p:nvPr/>
          </p:nvSpPr>
          <p:spPr bwMode="hidden">
            <a:xfrm rot="-5400000">
              <a:off x="5006"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6" name="Line 144"/>
            <p:cNvSpPr>
              <a:spLocks noChangeShapeType="1"/>
            </p:cNvSpPr>
            <p:nvPr/>
          </p:nvSpPr>
          <p:spPr bwMode="hidden">
            <a:xfrm rot="-5400000">
              <a:off x="5535" y="395"/>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7" name="Line 145"/>
            <p:cNvSpPr>
              <a:spLocks noChangeShapeType="1"/>
            </p:cNvSpPr>
            <p:nvPr/>
          </p:nvSpPr>
          <p:spPr bwMode="hidden">
            <a:xfrm rot="-5400000">
              <a:off x="5535"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8" name="Line 146"/>
            <p:cNvSpPr>
              <a:spLocks noChangeShapeType="1"/>
            </p:cNvSpPr>
            <p:nvPr/>
          </p:nvSpPr>
          <p:spPr bwMode="hidden">
            <a:xfrm rot="-5400000">
              <a:off x="5006" y="89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49" name="Line 147"/>
            <p:cNvSpPr>
              <a:spLocks noChangeShapeType="1"/>
            </p:cNvSpPr>
            <p:nvPr/>
          </p:nvSpPr>
          <p:spPr bwMode="hidden">
            <a:xfrm>
              <a:off x="4755"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0" name="Line 148"/>
            <p:cNvSpPr>
              <a:spLocks noChangeShapeType="1"/>
            </p:cNvSpPr>
            <p:nvPr/>
          </p:nvSpPr>
          <p:spPr bwMode="hidden">
            <a:xfrm>
              <a:off x="5256" y="1166"/>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1" name="Line 149"/>
            <p:cNvSpPr>
              <a:spLocks noChangeShapeType="1"/>
            </p:cNvSpPr>
            <p:nvPr/>
          </p:nvSpPr>
          <p:spPr bwMode="hidden">
            <a:xfrm>
              <a:off x="5256"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2" name="Line 150"/>
            <p:cNvSpPr>
              <a:spLocks noChangeShapeType="1"/>
            </p:cNvSpPr>
            <p:nvPr/>
          </p:nvSpPr>
          <p:spPr bwMode="hidden">
            <a:xfrm>
              <a:off x="4755" y="166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3" name="Line 151"/>
            <p:cNvSpPr>
              <a:spLocks noChangeShapeType="1"/>
            </p:cNvSpPr>
            <p:nvPr/>
          </p:nvSpPr>
          <p:spPr bwMode="hidden">
            <a:xfrm rot="-5400000">
              <a:off x="5006"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4" name="Line 152"/>
            <p:cNvSpPr>
              <a:spLocks noChangeShapeType="1"/>
            </p:cNvSpPr>
            <p:nvPr/>
          </p:nvSpPr>
          <p:spPr bwMode="hidden">
            <a:xfrm rot="-5400000">
              <a:off x="5535" y="141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5" name="Line 153"/>
            <p:cNvSpPr>
              <a:spLocks noChangeShapeType="1"/>
            </p:cNvSpPr>
            <p:nvPr/>
          </p:nvSpPr>
          <p:spPr bwMode="hidden">
            <a:xfrm rot="-5400000">
              <a:off x="5535"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6" name="Line 154"/>
            <p:cNvSpPr>
              <a:spLocks noChangeShapeType="1"/>
            </p:cNvSpPr>
            <p:nvPr/>
          </p:nvSpPr>
          <p:spPr bwMode="hidden">
            <a:xfrm rot="-5400000">
              <a:off x="5006" y="191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7" name="Line 155"/>
            <p:cNvSpPr>
              <a:spLocks noChangeShapeType="1"/>
            </p:cNvSpPr>
            <p:nvPr/>
          </p:nvSpPr>
          <p:spPr bwMode="hidden">
            <a:xfrm>
              <a:off x="4755"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8" name="Line 156"/>
            <p:cNvSpPr>
              <a:spLocks noChangeShapeType="1"/>
            </p:cNvSpPr>
            <p:nvPr/>
          </p:nvSpPr>
          <p:spPr bwMode="hidden">
            <a:xfrm>
              <a:off x="5256" y="218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59" name="Line 157"/>
            <p:cNvSpPr>
              <a:spLocks noChangeShapeType="1"/>
            </p:cNvSpPr>
            <p:nvPr/>
          </p:nvSpPr>
          <p:spPr bwMode="hidden">
            <a:xfrm>
              <a:off x="5256"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0" name="Line 158"/>
            <p:cNvSpPr>
              <a:spLocks noChangeShapeType="1"/>
            </p:cNvSpPr>
            <p:nvPr/>
          </p:nvSpPr>
          <p:spPr bwMode="hidden">
            <a:xfrm>
              <a:off x="4755" y="268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1" name="Line 159"/>
            <p:cNvSpPr>
              <a:spLocks noChangeShapeType="1"/>
            </p:cNvSpPr>
            <p:nvPr/>
          </p:nvSpPr>
          <p:spPr bwMode="hidden">
            <a:xfrm rot="-5400000">
              <a:off x="5006"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2" name="Line 160"/>
            <p:cNvSpPr>
              <a:spLocks noChangeShapeType="1"/>
            </p:cNvSpPr>
            <p:nvPr/>
          </p:nvSpPr>
          <p:spPr bwMode="hidden">
            <a:xfrm rot="-5400000">
              <a:off x="5535" y="2438"/>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3" name="Line 161"/>
            <p:cNvSpPr>
              <a:spLocks noChangeShapeType="1"/>
            </p:cNvSpPr>
            <p:nvPr/>
          </p:nvSpPr>
          <p:spPr bwMode="hidden">
            <a:xfrm rot="-5400000">
              <a:off x="5535"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4" name="Line 162"/>
            <p:cNvSpPr>
              <a:spLocks noChangeShapeType="1"/>
            </p:cNvSpPr>
            <p:nvPr/>
          </p:nvSpPr>
          <p:spPr bwMode="hidden">
            <a:xfrm rot="-5400000">
              <a:off x="5006" y="293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5" name="Line 163"/>
            <p:cNvSpPr>
              <a:spLocks noChangeShapeType="1"/>
            </p:cNvSpPr>
            <p:nvPr/>
          </p:nvSpPr>
          <p:spPr bwMode="hidden">
            <a:xfrm>
              <a:off x="4755"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6" name="Line 164"/>
            <p:cNvSpPr>
              <a:spLocks noChangeShapeType="1"/>
            </p:cNvSpPr>
            <p:nvPr/>
          </p:nvSpPr>
          <p:spPr bwMode="hidden">
            <a:xfrm>
              <a:off x="5256" y="3209"/>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7" name="Line 165"/>
            <p:cNvSpPr>
              <a:spLocks noChangeShapeType="1"/>
            </p:cNvSpPr>
            <p:nvPr/>
          </p:nvSpPr>
          <p:spPr bwMode="hidden">
            <a:xfrm>
              <a:off x="5256"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8" name="Line 166"/>
            <p:cNvSpPr>
              <a:spLocks noChangeShapeType="1"/>
            </p:cNvSpPr>
            <p:nvPr/>
          </p:nvSpPr>
          <p:spPr bwMode="hidden">
            <a:xfrm>
              <a:off x="4755" y="371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69" name="Line 167"/>
            <p:cNvSpPr>
              <a:spLocks noChangeShapeType="1"/>
            </p:cNvSpPr>
            <p:nvPr/>
          </p:nvSpPr>
          <p:spPr bwMode="hidden">
            <a:xfrm rot="-5400000">
              <a:off x="5006"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0" name="Line 168"/>
            <p:cNvSpPr>
              <a:spLocks noChangeShapeType="1"/>
            </p:cNvSpPr>
            <p:nvPr/>
          </p:nvSpPr>
          <p:spPr bwMode="hidden">
            <a:xfrm rot="-5400000">
              <a:off x="5535" y="3460"/>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1" name="Line 169"/>
            <p:cNvSpPr>
              <a:spLocks noChangeShapeType="1"/>
            </p:cNvSpPr>
            <p:nvPr/>
          </p:nvSpPr>
          <p:spPr bwMode="hidden">
            <a:xfrm rot="-5400000">
              <a:off x="5535"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2" name="Line 170"/>
            <p:cNvSpPr>
              <a:spLocks noChangeShapeType="1"/>
            </p:cNvSpPr>
            <p:nvPr/>
          </p:nvSpPr>
          <p:spPr bwMode="hidden">
            <a:xfrm rot="-5400000">
              <a:off x="5006" y="3961"/>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3" name="Line 171"/>
            <p:cNvSpPr>
              <a:spLocks noChangeShapeType="1"/>
            </p:cNvSpPr>
            <p:nvPr/>
          </p:nvSpPr>
          <p:spPr bwMode="hidden">
            <a:xfrm rot="-5400000">
              <a:off x="198"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4" name="Line 172"/>
            <p:cNvSpPr>
              <a:spLocks noChangeShapeType="1"/>
            </p:cNvSpPr>
            <p:nvPr/>
          </p:nvSpPr>
          <p:spPr bwMode="hidden">
            <a:xfrm rot="-5400000">
              <a:off x="737"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5" name="Line 173"/>
            <p:cNvSpPr>
              <a:spLocks noChangeShapeType="1"/>
            </p:cNvSpPr>
            <p:nvPr/>
          </p:nvSpPr>
          <p:spPr bwMode="hidden">
            <a:xfrm rot="-5400000">
              <a:off x="1266"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6" name="Line 174"/>
            <p:cNvSpPr>
              <a:spLocks noChangeShapeType="1"/>
            </p:cNvSpPr>
            <p:nvPr/>
          </p:nvSpPr>
          <p:spPr bwMode="hidden">
            <a:xfrm rot="-5400000">
              <a:off x="1805"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7" name="Line 175"/>
            <p:cNvSpPr>
              <a:spLocks noChangeShapeType="1"/>
            </p:cNvSpPr>
            <p:nvPr/>
          </p:nvSpPr>
          <p:spPr bwMode="hidden">
            <a:xfrm rot="-5400000">
              <a:off x="2334"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8" name="Line 176"/>
            <p:cNvSpPr>
              <a:spLocks noChangeShapeType="1"/>
            </p:cNvSpPr>
            <p:nvPr/>
          </p:nvSpPr>
          <p:spPr bwMode="hidden">
            <a:xfrm rot="-5400000">
              <a:off x="2873"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79" name="Line 177"/>
            <p:cNvSpPr>
              <a:spLocks noChangeShapeType="1"/>
            </p:cNvSpPr>
            <p:nvPr/>
          </p:nvSpPr>
          <p:spPr bwMode="hidden">
            <a:xfrm rot="-5400000">
              <a:off x="3402"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80" name="Line 178"/>
            <p:cNvSpPr>
              <a:spLocks noChangeShapeType="1"/>
            </p:cNvSpPr>
            <p:nvPr/>
          </p:nvSpPr>
          <p:spPr bwMode="hidden">
            <a:xfrm rot="-5400000">
              <a:off x="3941"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81" name="Line 179"/>
            <p:cNvSpPr>
              <a:spLocks noChangeShapeType="1"/>
            </p:cNvSpPr>
            <p:nvPr/>
          </p:nvSpPr>
          <p:spPr bwMode="hidden">
            <a:xfrm rot="-5400000">
              <a:off x="4470"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82" name="Line 180"/>
            <p:cNvSpPr>
              <a:spLocks noChangeShapeType="1"/>
            </p:cNvSpPr>
            <p:nvPr/>
          </p:nvSpPr>
          <p:spPr bwMode="hidden">
            <a:xfrm rot="-5400000">
              <a:off x="5009"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sp>
          <p:nvSpPr>
            <p:cNvPr id="183" name="Line 181"/>
            <p:cNvSpPr>
              <a:spLocks noChangeShapeType="1"/>
            </p:cNvSpPr>
            <p:nvPr/>
          </p:nvSpPr>
          <p:spPr bwMode="hidden">
            <a:xfrm rot="-5400000">
              <a:off x="5538" y="-127"/>
              <a:ext cx="0" cy="390"/>
            </a:xfrm>
            <a:prstGeom prst="line">
              <a:avLst/>
            </a:prstGeom>
            <a:noFill/>
            <a:ln w="28575">
              <a:pattFill prst="pct25">
                <a:fgClr>
                  <a:schemeClr val="bg2"/>
                </a:fgClr>
                <a:bgClr>
                  <a:schemeClr val="bg1"/>
                </a:bgClr>
              </a:pattFill>
              <a:round/>
              <a:headEnd/>
              <a:tailEnd/>
            </a:ln>
            <a:effectLst/>
          </p:spPr>
          <p:txBody>
            <a:bodyPr wrap="none" anchor="ctr"/>
            <a:lstStyle/>
            <a:p>
              <a:pPr>
                <a:defRPr/>
              </a:pPr>
              <a:endParaRPr lang="en-US" dirty="0"/>
            </a:p>
          </p:txBody>
        </p:sp>
      </p:grpSp>
      <p:grpSp>
        <p:nvGrpSpPr>
          <p:cNvPr id="184" name="Group 182"/>
          <p:cNvGrpSpPr>
            <a:grpSpLocks/>
          </p:cNvGrpSpPr>
          <p:nvPr/>
        </p:nvGrpSpPr>
        <p:grpSpPr bwMode="auto">
          <a:xfrm>
            <a:off x="533400" y="1905000"/>
            <a:ext cx="8077200" cy="1676400"/>
            <a:chOff x="336" y="1200"/>
            <a:chExt cx="5088" cy="1056"/>
          </a:xfrm>
        </p:grpSpPr>
        <p:sp>
          <p:nvSpPr>
            <p:cNvPr id="185" name="Rectangle 183"/>
            <p:cNvSpPr>
              <a:spLocks noChangeArrowheads="1"/>
            </p:cNvSpPr>
            <p:nvPr/>
          </p:nvSpPr>
          <p:spPr bwMode="auto">
            <a:xfrm>
              <a:off x="2880" y="1200"/>
              <a:ext cx="2544" cy="528"/>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86" name="Rectangle 184"/>
            <p:cNvSpPr>
              <a:spLocks noChangeArrowheads="1"/>
            </p:cNvSpPr>
            <p:nvPr/>
          </p:nvSpPr>
          <p:spPr bwMode="auto">
            <a:xfrm>
              <a:off x="2880" y="1728"/>
              <a:ext cx="2544" cy="528"/>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187" name="Rectangle 185"/>
            <p:cNvSpPr>
              <a:spLocks noChangeArrowheads="1"/>
            </p:cNvSpPr>
            <p:nvPr/>
          </p:nvSpPr>
          <p:spPr bwMode="auto">
            <a:xfrm>
              <a:off x="336" y="1728"/>
              <a:ext cx="2544" cy="528"/>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188" name="Rectangle 186"/>
            <p:cNvSpPr>
              <a:spLocks noChangeArrowheads="1"/>
            </p:cNvSpPr>
            <p:nvPr/>
          </p:nvSpPr>
          <p:spPr bwMode="auto">
            <a:xfrm>
              <a:off x="336" y="1200"/>
              <a:ext cx="2544" cy="528"/>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189" name="Rectangle 187"/>
            <p:cNvSpPr>
              <a:spLocks noChangeArrowheads="1"/>
            </p:cNvSpPr>
            <p:nvPr/>
          </p:nvSpPr>
          <p:spPr bwMode="white">
            <a:xfrm>
              <a:off x="432" y="1296"/>
              <a:ext cx="4896" cy="864"/>
            </a:xfrm>
            <a:prstGeom prst="rect">
              <a:avLst/>
            </a:prstGeom>
            <a:solidFill>
              <a:schemeClr val="bg1"/>
            </a:solidFill>
            <a:ln w="9525">
              <a:noFill/>
              <a:miter lim="800000"/>
              <a:headEnd/>
              <a:tailEnd/>
            </a:ln>
            <a:effectLst/>
          </p:spPr>
          <p:txBody>
            <a:bodyPr wrap="none" anchor="ctr"/>
            <a:lstStyle/>
            <a:p>
              <a:pPr>
                <a:defRPr/>
              </a:pPr>
              <a:endParaRPr lang="en-US" dirty="0"/>
            </a:p>
          </p:txBody>
        </p:sp>
      </p:grpSp>
      <p:grpSp>
        <p:nvGrpSpPr>
          <p:cNvPr id="190" name="Group 193"/>
          <p:cNvGrpSpPr>
            <a:grpSpLocks/>
          </p:cNvGrpSpPr>
          <p:nvPr/>
        </p:nvGrpSpPr>
        <p:grpSpPr bwMode="auto">
          <a:xfrm>
            <a:off x="304800" y="6783388"/>
            <a:ext cx="8458200" cy="74612"/>
            <a:chOff x="192" y="4273"/>
            <a:chExt cx="5328" cy="47"/>
          </a:xfrm>
        </p:grpSpPr>
        <p:sp>
          <p:nvSpPr>
            <p:cNvPr id="191" name="Rectangle 194"/>
            <p:cNvSpPr>
              <a:spLocks noChangeArrowheads="1"/>
            </p:cNvSpPr>
            <p:nvPr/>
          </p:nvSpPr>
          <p:spPr bwMode="ltGray">
            <a:xfrm>
              <a:off x="504" y="4273"/>
              <a:ext cx="312" cy="47"/>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192" name="Rectangle 195"/>
            <p:cNvSpPr>
              <a:spLocks noChangeArrowheads="1"/>
            </p:cNvSpPr>
            <p:nvPr/>
          </p:nvSpPr>
          <p:spPr bwMode="ltGray">
            <a:xfrm>
              <a:off x="192" y="4273"/>
              <a:ext cx="312" cy="47"/>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193" name="Rectangle 196"/>
            <p:cNvSpPr>
              <a:spLocks noChangeArrowheads="1"/>
            </p:cNvSpPr>
            <p:nvPr/>
          </p:nvSpPr>
          <p:spPr bwMode="ltGray">
            <a:xfrm>
              <a:off x="1176" y="4273"/>
              <a:ext cx="312" cy="47"/>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94" name="Rectangle 197"/>
            <p:cNvSpPr>
              <a:spLocks noChangeArrowheads="1"/>
            </p:cNvSpPr>
            <p:nvPr/>
          </p:nvSpPr>
          <p:spPr bwMode="ltGray">
            <a:xfrm>
              <a:off x="864" y="4273"/>
              <a:ext cx="312" cy="47"/>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195" name="Rectangle 198"/>
            <p:cNvSpPr>
              <a:spLocks noChangeArrowheads="1"/>
            </p:cNvSpPr>
            <p:nvPr/>
          </p:nvSpPr>
          <p:spPr bwMode="ltGray">
            <a:xfrm>
              <a:off x="1848" y="4273"/>
              <a:ext cx="312" cy="47"/>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196" name="Rectangle 199"/>
            <p:cNvSpPr>
              <a:spLocks noChangeArrowheads="1"/>
            </p:cNvSpPr>
            <p:nvPr/>
          </p:nvSpPr>
          <p:spPr bwMode="ltGray">
            <a:xfrm>
              <a:off x="1536" y="4273"/>
              <a:ext cx="312" cy="47"/>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197" name="Rectangle 200"/>
            <p:cNvSpPr>
              <a:spLocks noChangeArrowheads="1"/>
            </p:cNvSpPr>
            <p:nvPr/>
          </p:nvSpPr>
          <p:spPr bwMode="ltGray">
            <a:xfrm>
              <a:off x="2520" y="4273"/>
              <a:ext cx="312" cy="47"/>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98" name="Rectangle 201"/>
            <p:cNvSpPr>
              <a:spLocks noChangeArrowheads="1"/>
            </p:cNvSpPr>
            <p:nvPr/>
          </p:nvSpPr>
          <p:spPr bwMode="ltGray">
            <a:xfrm>
              <a:off x="2208" y="4273"/>
              <a:ext cx="312" cy="47"/>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199" name="Rectangle 202"/>
            <p:cNvSpPr>
              <a:spLocks noChangeArrowheads="1"/>
            </p:cNvSpPr>
            <p:nvPr/>
          </p:nvSpPr>
          <p:spPr bwMode="ltGray">
            <a:xfrm>
              <a:off x="3192" y="4273"/>
              <a:ext cx="312" cy="47"/>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200" name="Rectangle 203"/>
            <p:cNvSpPr>
              <a:spLocks noChangeArrowheads="1"/>
            </p:cNvSpPr>
            <p:nvPr/>
          </p:nvSpPr>
          <p:spPr bwMode="ltGray">
            <a:xfrm>
              <a:off x="2880" y="4273"/>
              <a:ext cx="312" cy="47"/>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201" name="Rectangle 204"/>
            <p:cNvSpPr>
              <a:spLocks noChangeArrowheads="1"/>
            </p:cNvSpPr>
            <p:nvPr/>
          </p:nvSpPr>
          <p:spPr bwMode="ltGray">
            <a:xfrm>
              <a:off x="3864" y="4273"/>
              <a:ext cx="312" cy="47"/>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02" name="Rectangle 205"/>
            <p:cNvSpPr>
              <a:spLocks noChangeArrowheads="1"/>
            </p:cNvSpPr>
            <p:nvPr/>
          </p:nvSpPr>
          <p:spPr bwMode="ltGray">
            <a:xfrm>
              <a:off x="3552" y="4273"/>
              <a:ext cx="312" cy="47"/>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203" name="Rectangle 206"/>
            <p:cNvSpPr>
              <a:spLocks noChangeArrowheads="1"/>
            </p:cNvSpPr>
            <p:nvPr/>
          </p:nvSpPr>
          <p:spPr bwMode="ltGray">
            <a:xfrm>
              <a:off x="4536" y="4273"/>
              <a:ext cx="312" cy="47"/>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204" name="Rectangle 207"/>
            <p:cNvSpPr>
              <a:spLocks noChangeArrowheads="1"/>
            </p:cNvSpPr>
            <p:nvPr/>
          </p:nvSpPr>
          <p:spPr bwMode="ltGray">
            <a:xfrm>
              <a:off x="4224" y="4273"/>
              <a:ext cx="312" cy="47"/>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205" name="Rectangle 208"/>
            <p:cNvSpPr>
              <a:spLocks noChangeArrowheads="1"/>
            </p:cNvSpPr>
            <p:nvPr/>
          </p:nvSpPr>
          <p:spPr bwMode="ltGray">
            <a:xfrm>
              <a:off x="5208" y="4273"/>
              <a:ext cx="312" cy="47"/>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06" name="Rectangle 209"/>
            <p:cNvSpPr>
              <a:spLocks noChangeArrowheads="1"/>
            </p:cNvSpPr>
            <p:nvPr/>
          </p:nvSpPr>
          <p:spPr bwMode="ltGray">
            <a:xfrm>
              <a:off x="4896" y="4273"/>
              <a:ext cx="312" cy="47"/>
            </a:xfrm>
            <a:prstGeom prst="rect">
              <a:avLst/>
            </a:prstGeom>
            <a:solidFill>
              <a:schemeClr val="accent1"/>
            </a:solidFill>
            <a:ln w="9525">
              <a:noFill/>
              <a:miter lim="800000"/>
              <a:headEnd/>
              <a:tailEnd/>
            </a:ln>
            <a:effectLst/>
          </p:spPr>
          <p:txBody>
            <a:bodyPr wrap="none" anchor="ctr"/>
            <a:lstStyle/>
            <a:p>
              <a:pPr>
                <a:defRPr/>
              </a:pPr>
              <a:endParaRPr lang="en-US" dirty="0"/>
            </a:p>
          </p:txBody>
        </p:sp>
      </p:grpSp>
      <p:pic>
        <p:nvPicPr>
          <p:cNvPr id="207" name="Picture 210" descr="posbul1a"/>
          <p:cNvPicPr>
            <a:picLocks noChangeAspect="1" noChangeArrowheads="1" noCrop="1"/>
          </p:cNvPicPr>
          <p:nvPr/>
        </p:nvPicPr>
        <p:blipFill>
          <a:blip r:embed="rId2"/>
          <a:srcRect/>
          <a:stretch>
            <a:fillRect/>
          </a:stretch>
        </p:blipFill>
        <p:spPr bwMode="auto">
          <a:xfrm>
            <a:off x="4437063" y="3363913"/>
            <a:ext cx="293687" cy="293687"/>
          </a:xfrm>
          <a:prstGeom prst="rect">
            <a:avLst/>
          </a:prstGeom>
          <a:noFill/>
          <a:ln w="9525">
            <a:noFill/>
            <a:miter lim="800000"/>
            <a:headEnd/>
            <a:tailEnd/>
          </a:ln>
        </p:spPr>
      </p:pic>
      <p:sp>
        <p:nvSpPr>
          <p:cNvPr id="5308" name="Rectangle 188"/>
          <p:cNvSpPr>
            <a:spLocks noGrp="1" noChangeArrowheads="1"/>
          </p:cNvSpPr>
          <p:nvPr>
            <p:ph type="ctrTitle"/>
          </p:nvPr>
        </p:nvSpPr>
        <p:spPr>
          <a:xfrm>
            <a:off x="685800" y="2057400"/>
            <a:ext cx="7772400" cy="1371600"/>
          </a:xfrm>
        </p:spPr>
        <p:txBody>
          <a:bodyPr/>
          <a:lstStyle>
            <a:lvl1pPr>
              <a:defRPr/>
            </a:lvl1pPr>
          </a:lstStyle>
          <a:p>
            <a:r>
              <a:rPr lang="en-US"/>
              <a:t>Click to edit Master title style</a:t>
            </a:r>
          </a:p>
        </p:txBody>
      </p:sp>
      <p:sp>
        <p:nvSpPr>
          <p:cNvPr id="5309" name="Rectangle 189"/>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8" name="Rectangle 190"/>
          <p:cNvSpPr>
            <a:spLocks noGrp="1" noChangeArrowheads="1"/>
          </p:cNvSpPr>
          <p:nvPr>
            <p:ph type="dt" sz="half" idx="10"/>
          </p:nvPr>
        </p:nvSpPr>
        <p:spPr/>
        <p:txBody>
          <a:bodyPr/>
          <a:lstStyle>
            <a:lvl1pPr>
              <a:defRPr/>
            </a:lvl1pPr>
          </a:lstStyle>
          <a:p>
            <a:pPr>
              <a:defRPr/>
            </a:pPr>
            <a:endParaRPr lang="en-US"/>
          </a:p>
        </p:txBody>
      </p:sp>
      <p:sp>
        <p:nvSpPr>
          <p:cNvPr id="209" name="Rectangle 191"/>
          <p:cNvSpPr>
            <a:spLocks noGrp="1" noChangeArrowheads="1"/>
          </p:cNvSpPr>
          <p:nvPr>
            <p:ph type="ftr" sz="quarter" idx="11"/>
          </p:nvPr>
        </p:nvSpPr>
        <p:spPr/>
        <p:txBody>
          <a:bodyPr/>
          <a:lstStyle>
            <a:lvl1pPr>
              <a:defRPr/>
            </a:lvl1pPr>
          </a:lstStyle>
          <a:p>
            <a:pPr>
              <a:defRPr/>
            </a:pPr>
            <a:endParaRPr lang="en-US"/>
          </a:p>
        </p:txBody>
      </p:sp>
      <p:sp>
        <p:nvSpPr>
          <p:cNvPr id="210" name="Rectangle 192"/>
          <p:cNvSpPr>
            <a:spLocks noGrp="1" noChangeArrowheads="1"/>
          </p:cNvSpPr>
          <p:nvPr>
            <p:ph type="sldNum" sz="quarter" idx="12"/>
          </p:nvPr>
        </p:nvSpPr>
        <p:spPr/>
        <p:txBody>
          <a:bodyPr/>
          <a:lstStyle>
            <a:lvl1pPr>
              <a:defRPr/>
            </a:lvl1pPr>
          </a:lstStyle>
          <a:p>
            <a:pPr>
              <a:defRPr/>
            </a:pPr>
            <a:fld id="{59323776-8636-4B9A-A56E-E2AF4F53739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36D8DD-13E7-4548-83F2-61E98EA80D7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70B78D-00CD-4F23-8B84-3BEDA4CE38C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6FBE8-A48F-4A49-996D-0EBA49493C8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5A7D17-487B-457E-81E2-B4F498BB6A1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1EBE7C-6739-4B40-9F8C-457315685AC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A0A71D5-7CC7-41AC-AC87-AC3FAF8E239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A263BD-1557-4EC5-BA05-D505E16C901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4332F98-1A98-4137-B3B8-F8204B8263E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B62809-BC3B-4164-8132-F3F2DE9704CD}"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008BB7-6E34-4785-A332-7D854A37F79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41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BF5CB72-0011-48F0-B5CC-DA9E871E7704}" type="slidenum">
              <a:rPr lang="en-US"/>
              <a:pPr>
                <a:defRPr/>
              </a:pPr>
              <a:t>‹#›</a:t>
            </a:fld>
            <a:endParaRPr lang="en-US" dirty="0"/>
          </a:p>
        </p:txBody>
      </p:sp>
      <p:grpSp>
        <p:nvGrpSpPr>
          <p:cNvPr id="1031" name="Group 7"/>
          <p:cNvGrpSpPr>
            <a:grpSpLocks/>
          </p:cNvGrpSpPr>
          <p:nvPr/>
        </p:nvGrpSpPr>
        <p:grpSpPr bwMode="auto">
          <a:xfrm>
            <a:off x="215900" y="76200"/>
            <a:ext cx="8686800" cy="6781800"/>
            <a:chOff x="136" y="48"/>
            <a:chExt cx="5472" cy="4272"/>
          </a:xfrm>
        </p:grpSpPr>
        <p:grpSp>
          <p:nvGrpSpPr>
            <p:cNvPr id="1032" name="Group 8"/>
            <p:cNvGrpSpPr>
              <a:grpSpLocks/>
            </p:cNvGrpSpPr>
            <p:nvPr/>
          </p:nvGrpSpPr>
          <p:grpSpPr bwMode="auto">
            <a:xfrm>
              <a:off x="136" y="48"/>
              <a:ext cx="5472" cy="212"/>
              <a:chOff x="136" y="48"/>
              <a:chExt cx="5472" cy="212"/>
            </a:xfrm>
          </p:grpSpPr>
          <p:grpSp>
            <p:nvGrpSpPr>
              <p:cNvPr id="1058" name="Group 9"/>
              <p:cNvGrpSpPr>
                <a:grpSpLocks/>
              </p:cNvGrpSpPr>
              <p:nvPr/>
            </p:nvGrpSpPr>
            <p:grpSpPr bwMode="auto">
              <a:xfrm>
                <a:off x="136" y="48"/>
                <a:ext cx="1056" cy="212"/>
                <a:chOff x="2544" y="2160"/>
                <a:chExt cx="1920" cy="384"/>
              </a:xfrm>
            </p:grpSpPr>
            <p:sp>
              <p:nvSpPr>
                <p:cNvPr id="4106" name="Rectangle 10"/>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07" name="Rectangle 11"/>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08" name="Rectangle 12"/>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4109" name="Rectangle 13"/>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4110" name="Rectangle 14"/>
                <p:cNvSpPr>
                  <a:spLocks noChangeArrowheads="1"/>
                </p:cNvSpPr>
                <p:nvPr/>
              </p:nvSpPr>
              <p:spPr bwMode="auto">
                <a:xfrm>
                  <a:off x="2640" y="2256"/>
                  <a:ext cx="1727" cy="192"/>
                </a:xfrm>
                <a:prstGeom prst="rect">
                  <a:avLst/>
                </a:prstGeom>
                <a:solidFill>
                  <a:schemeClr val="bg1">
                    <a:alpha val="50000"/>
                  </a:schemeClr>
                </a:solidFill>
                <a:ln w="9525">
                  <a:noFill/>
                  <a:miter lim="800000"/>
                  <a:headEnd/>
                  <a:tailEnd/>
                </a:ln>
                <a:effectLst/>
              </p:spPr>
              <p:txBody>
                <a:bodyPr wrap="none" anchor="ctr"/>
                <a:lstStyle/>
                <a:p>
                  <a:pPr>
                    <a:defRPr/>
                  </a:pPr>
                  <a:endParaRPr lang="en-US" dirty="0"/>
                </a:p>
              </p:txBody>
            </p:sp>
          </p:grpSp>
          <p:grpSp>
            <p:nvGrpSpPr>
              <p:cNvPr id="1059" name="Group 15"/>
              <p:cNvGrpSpPr>
                <a:grpSpLocks/>
              </p:cNvGrpSpPr>
              <p:nvPr/>
            </p:nvGrpSpPr>
            <p:grpSpPr bwMode="auto">
              <a:xfrm>
                <a:off x="1240" y="48"/>
                <a:ext cx="1056" cy="212"/>
                <a:chOff x="2544" y="2160"/>
                <a:chExt cx="1920" cy="384"/>
              </a:xfrm>
            </p:grpSpPr>
            <p:sp>
              <p:nvSpPr>
                <p:cNvPr id="4112" name="Rectangle 16"/>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13" name="Rectangle 17"/>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14" name="Rectangle 18"/>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4115" name="Rectangle 19"/>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4116" name="Rectangle 20"/>
                <p:cNvSpPr>
                  <a:spLocks noChangeArrowheads="1"/>
                </p:cNvSpPr>
                <p:nvPr/>
              </p:nvSpPr>
              <p:spPr bwMode="auto">
                <a:xfrm>
                  <a:off x="2640" y="2256"/>
                  <a:ext cx="1727" cy="192"/>
                </a:xfrm>
                <a:prstGeom prst="rect">
                  <a:avLst/>
                </a:prstGeom>
                <a:solidFill>
                  <a:schemeClr val="bg1">
                    <a:alpha val="50000"/>
                  </a:schemeClr>
                </a:solidFill>
                <a:ln w="9525">
                  <a:noFill/>
                  <a:miter lim="800000"/>
                  <a:headEnd/>
                  <a:tailEnd/>
                </a:ln>
                <a:effectLst/>
              </p:spPr>
              <p:txBody>
                <a:bodyPr wrap="none" anchor="ctr"/>
                <a:lstStyle/>
                <a:p>
                  <a:pPr>
                    <a:defRPr/>
                  </a:pPr>
                  <a:endParaRPr lang="en-US" dirty="0"/>
                </a:p>
              </p:txBody>
            </p:sp>
          </p:grpSp>
          <p:grpSp>
            <p:nvGrpSpPr>
              <p:cNvPr id="1060" name="Group 21"/>
              <p:cNvGrpSpPr>
                <a:grpSpLocks/>
              </p:cNvGrpSpPr>
              <p:nvPr/>
            </p:nvGrpSpPr>
            <p:grpSpPr bwMode="auto">
              <a:xfrm>
                <a:off x="2344" y="48"/>
                <a:ext cx="1056" cy="212"/>
                <a:chOff x="2544" y="2160"/>
                <a:chExt cx="1920" cy="384"/>
              </a:xfrm>
            </p:grpSpPr>
            <p:sp>
              <p:nvSpPr>
                <p:cNvPr id="4118" name="Rectangle 22"/>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19" name="Rectangle 23"/>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20" name="Rectangle 24"/>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4121" name="Rectangle 25"/>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4122" name="Rectangle 26"/>
                <p:cNvSpPr>
                  <a:spLocks noChangeArrowheads="1"/>
                </p:cNvSpPr>
                <p:nvPr/>
              </p:nvSpPr>
              <p:spPr bwMode="auto">
                <a:xfrm>
                  <a:off x="2640" y="2256"/>
                  <a:ext cx="1727" cy="192"/>
                </a:xfrm>
                <a:prstGeom prst="rect">
                  <a:avLst/>
                </a:prstGeom>
                <a:solidFill>
                  <a:schemeClr val="bg1">
                    <a:alpha val="50000"/>
                  </a:schemeClr>
                </a:solidFill>
                <a:ln w="9525">
                  <a:noFill/>
                  <a:miter lim="800000"/>
                  <a:headEnd/>
                  <a:tailEnd/>
                </a:ln>
                <a:effectLst/>
              </p:spPr>
              <p:txBody>
                <a:bodyPr wrap="none" anchor="ctr"/>
                <a:lstStyle/>
                <a:p>
                  <a:pPr>
                    <a:defRPr/>
                  </a:pPr>
                  <a:endParaRPr lang="en-US" dirty="0"/>
                </a:p>
              </p:txBody>
            </p:sp>
          </p:grpSp>
          <p:grpSp>
            <p:nvGrpSpPr>
              <p:cNvPr id="1061" name="Group 27"/>
              <p:cNvGrpSpPr>
                <a:grpSpLocks/>
              </p:cNvGrpSpPr>
              <p:nvPr/>
            </p:nvGrpSpPr>
            <p:grpSpPr bwMode="auto">
              <a:xfrm>
                <a:off x="3448" y="48"/>
                <a:ext cx="1056" cy="212"/>
                <a:chOff x="2544" y="2160"/>
                <a:chExt cx="1920" cy="384"/>
              </a:xfrm>
            </p:grpSpPr>
            <p:sp>
              <p:nvSpPr>
                <p:cNvPr id="4124" name="Rectangle 28"/>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25" name="Rectangle 29"/>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26" name="Rectangle 30"/>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4127" name="Rectangle 31"/>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4128" name="Rectangle 32"/>
                <p:cNvSpPr>
                  <a:spLocks noChangeArrowheads="1"/>
                </p:cNvSpPr>
                <p:nvPr/>
              </p:nvSpPr>
              <p:spPr bwMode="auto">
                <a:xfrm>
                  <a:off x="2640" y="2256"/>
                  <a:ext cx="1727" cy="192"/>
                </a:xfrm>
                <a:prstGeom prst="rect">
                  <a:avLst/>
                </a:prstGeom>
                <a:solidFill>
                  <a:schemeClr val="bg1">
                    <a:alpha val="50000"/>
                  </a:schemeClr>
                </a:solidFill>
                <a:ln w="9525">
                  <a:noFill/>
                  <a:miter lim="800000"/>
                  <a:headEnd/>
                  <a:tailEnd/>
                </a:ln>
                <a:effectLst/>
              </p:spPr>
              <p:txBody>
                <a:bodyPr wrap="none" anchor="ctr"/>
                <a:lstStyle/>
                <a:p>
                  <a:pPr>
                    <a:defRPr/>
                  </a:pPr>
                  <a:endParaRPr lang="en-US" dirty="0"/>
                </a:p>
              </p:txBody>
            </p:sp>
          </p:grpSp>
          <p:grpSp>
            <p:nvGrpSpPr>
              <p:cNvPr id="1062" name="Group 33"/>
              <p:cNvGrpSpPr>
                <a:grpSpLocks/>
              </p:cNvGrpSpPr>
              <p:nvPr/>
            </p:nvGrpSpPr>
            <p:grpSpPr bwMode="auto">
              <a:xfrm>
                <a:off x="4552" y="48"/>
                <a:ext cx="1056" cy="212"/>
                <a:chOff x="2544" y="2160"/>
                <a:chExt cx="1920" cy="384"/>
              </a:xfrm>
            </p:grpSpPr>
            <p:sp>
              <p:nvSpPr>
                <p:cNvPr id="4130" name="Rectangle 34"/>
                <p:cNvSpPr>
                  <a:spLocks noChangeArrowheads="1"/>
                </p:cNvSpPr>
                <p:nvPr/>
              </p:nvSpPr>
              <p:spPr bwMode="auto">
                <a:xfrm>
                  <a:off x="3504" y="2160"/>
                  <a:ext cx="960" cy="192"/>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31" name="Rectangle 35"/>
                <p:cNvSpPr>
                  <a:spLocks noChangeArrowheads="1"/>
                </p:cNvSpPr>
                <p:nvPr/>
              </p:nvSpPr>
              <p:spPr bwMode="auto">
                <a:xfrm>
                  <a:off x="3504" y="2352"/>
                  <a:ext cx="960" cy="192"/>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32" name="Rectangle 36"/>
                <p:cNvSpPr>
                  <a:spLocks noChangeArrowheads="1"/>
                </p:cNvSpPr>
                <p:nvPr/>
              </p:nvSpPr>
              <p:spPr bwMode="auto">
                <a:xfrm>
                  <a:off x="2544" y="2352"/>
                  <a:ext cx="960" cy="192"/>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4133" name="Rectangle 37"/>
                <p:cNvSpPr>
                  <a:spLocks noChangeArrowheads="1"/>
                </p:cNvSpPr>
                <p:nvPr/>
              </p:nvSpPr>
              <p:spPr bwMode="auto">
                <a:xfrm>
                  <a:off x="2544" y="2160"/>
                  <a:ext cx="960" cy="192"/>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4134" name="Rectangle 38"/>
                <p:cNvSpPr>
                  <a:spLocks noChangeArrowheads="1"/>
                </p:cNvSpPr>
                <p:nvPr/>
              </p:nvSpPr>
              <p:spPr bwMode="auto">
                <a:xfrm>
                  <a:off x="2640" y="2256"/>
                  <a:ext cx="1727" cy="192"/>
                </a:xfrm>
                <a:prstGeom prst="rect">
                  <a:avLst/>
                </a:prstGeom>
                <a:solidFill>
                  <a:schemeClr val="bg1">
                    <a:alpha val="50000"/>
                  </a:schemeClr>
                </a:solidFill>
                <a:ln w="9525">
                  <a:noFill/>
                  <a:miter lim="800000"/>
                  <a:headEnd/>
                  <a:tailEnd/>
                </a:ln>
                <a:effectLst/>
              </p:spPr>
              <p:txBody>
                <a:bodyPr wrap="none" anchor="ctr"/>
                <a:lstStyle/>
                <a:p>
                  <a:pPr>
                    <a:defRPr/>
                  </a:pPr>
                  <a:endParaRPr lang="en-US" dirty="0"/>
                </a:p>
              </p:txBody>
            </p:sp>
          </p:grpSp>
        </p:grpSp>
        <p:grpSp>
          <p:nvGrpSpPr>
            <p:cNvPr id="1033" name="Group 39"/>
            <p:cNvGrpSpPr>
              <a:grpSpLocks/>
            </p:cNvGrpSpPr>
            <p:nvPr/>
          </p:nvGrpSpPr>
          <p:grpSpPr bwMode="auto">
            <a:xfrm>
              <a:off x="192" y="4273"/>
              <a:ext cx="5328" cy="47"/>
              <a:chOff x="192" y="3840"/>
              <a:chExt cx="5328" cy="47"/>
            </a:xfrm>
          </p:grpSpPr>
          <p:grpSp>
            <p:nvGrpSpPr>
              <p:cNvPr id="1034" name="Group 40"/>
              <p:cNvGrpSpPr>
                <a:grpSpLocks/>
              </p:cNvGrpSpPr>
              <p:nvPr userDrawn="1"/>
            </p:nvGrpSpPr>
            <p:grpSpPr bwMode="auto">
              <a:xfrm>
                <a:off x="192" y="3840"/>
                <a:ext cx="624" cy="47"/>
                <a:chOff x="624" y="3706"/>
                <a:chExt cx="1056" cy="106"/>
              </a:xfrm>
            </p:grpSpPr>
            <p:sp>
              <p:nvSpPr>
                <p:cNvPr id="4137" name="Rectangle 41"/>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38" name="Rectangle 42"/>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pPr>
                    <a:defRPr/>
                  </a:pPr>
                  <a:endParaRPr lang="en-US" dirty="0"/>
                </a:p>
              </p:txBody>
            </p:sp>
          </p:grpSp>
          <p:grpSp>
            <p:nvGrpSpPr>
              <p:cNvPr id="1035" name="Group 43"/>
              <p:cNvGrpSpPr>
                <a:grpSpLocks/>
              </p:cNvGrpSpPr>
              <p:nvPr userDrawn="1"/>
            </p:nvGrpSpPr>
            <p:grpSpPr bwMode="auto">
              <a:xfrm>
                <a:off x="864" y="3840"/>
                <a:ext cx="624" cy="47"/>
                <a:chOff x="624" y="3600"/>
                <a:chExt cx="1056" cy="106"/>
              </a:xfrm>
            </p:grpSpPr>
            <p:sp>
              <p:nvSpPr>
                <p:cNvPr id="4140" name="Rectangle 44"/>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41" name="Rectangle 45"/>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pPr>
                    <a:defRPr/>
                  </a:pPr>
                  <a:endParaRPr lang="en-US" dirty="0"/>
                </a:p>
              </p:txBody>
            </p:sp>
          </p:grpSp>
          <p:grpSp>
            <p:nvGrpSpPr>
              <p:cNvPr id="1036" name="Group 46"/>
              <p:cNvGrpSpPr>
                <a:grpSpLocks/>
              </p:cNvGrpSpPr>
              <p:nvPr userDrawn="1"/>
            </p:nvGrpSpPr>
            <p:grpSpPr bwMode="auto">
              <a:xfrm>
                <a:off x="1536" y="3840"/>
                <a:ext cx="624" cy="47"/>
                <a:chOff x="624" y="3706"/>
                <a:chExt cx="1056" cy="106"/>
              </a:xfrm>
            </p:grpSpPr>
            <p:sp>
              <p:nvSpPr>
                <p:cNvPr id="4143" name="Rectangle 47"/>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44" name="Rectangle 48"/>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pPr>
                    <a:defRPr/>
                  </a:pPr>
                  <a:endParaRPr lang="en-US" dirty="0"/>
                </a:p>
              </p:txBody>
            </p:sp>
          </p:grpSp>
          <p:grpSp>
            <p:nvGrpSpPr>
              <p:cNvPr id="1037" name="Group 49"/>
              <p:cNvGrpSpPr>
                <a:grpSpLocks/>
              </p:cNvGrpSpPr>
              <p:nvPr userDrawn="1"/>
            </p:nvGrpSpPr>
            <p:grpSpPr bwMode="auto">
              <a:xfrm>
                <a:off x="2208" y="3840"/>
                <a:ext cx="624" cy="47"/>
                <a:chOff x="624" y="3600"/>
                <a:chExt cx="1056" cy="106"/>
              </a:xfrm>
            </p:grpSpPr>
            <p:sp>
              <p:nvSpPr>
                <p:cNvPr id="4146" name="Rectangle 50"/>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47" name="Rectangle 51"/>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pPr>
                    <a:defRPr/>
                  </a:pPr>
                  <a:endParaRPr lang="en-US" dirty="0"/>
                </a:p>
              </p:txBody>
            </p:sp>
          </p:grpSp>
          <p:grpSp>
            <p:nvGrpSpPr>
              <p:cNvPr id="1038" name="Group 52"/>
              <p:cNvGrpSpPr>
                <a:grpSpLocks/>
              </p:cNvGrpSpPr>
              <p:nvPr userDrawn="1"/>
            </p:nvGrpSpPr>
            <p:grpSpPr bwMode="auto">
              <a:xfrm>
                <a:off x="2880" y="3840"/>
                <a:ext cx="624" cy="47"/>
                <a:chOff x="624" y="3706"/>
                <a:chExt cx="1056" cy="106"/>
              </a:xfrm>
            </p:grpSpPr>
            <p:sp>
              <p:nvSpPr>
                <p:cNvPr id="4149" name="Rectangle 53"/>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50" name="Rectangle 54"/>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pPr>
                    <a:defRPr/>
                  </a:pPr>
                  <a:endParaRPr lang="en-US" dirty="0"/>
                </a:p>
              </p:txBody>
            </p:sp>
          </p:grpSp>
          <p:grpSp>
            <p:nvGrpSpPr>
              <p:cNvPr id="1039" name="Group 55"/>
              <p:cNvGrpSpPr>
                <a:grpSpLocks/>
              </p:cNvGrpSpPr>
              <p:nvPr userDrawn="1"/>
            </p:nvGrpSpPr>
            <p:grpSpPr bwMode="auto">
              <a:xfrm>
                <a:off x="3552" y="3840"/>
                <a:ext cx="624" cy="47"/>
                <a:chOff x="624" y="3600"/>
                <a:chExt cx="1056" cy="106"/>
              </a:xfrm>
            </p:grpSpPr>
            <p:sp>
              <p:nvSpPr>
                <p:cNvPr id="4152" name="Rectangle 56"/>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53" name="Rectangle 57"/>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pPr>
                    <a:defRPr/>
                  </a:pPr>
                  <a:endParaRPr lang="en-US" dirty="0"/>
                </a:p>
              </p:txBody>
            </p:sp>
          </p:grpSp>
          <p:grpSp>
            <p:nvGrpSpPr>
              <p:cNvPr id="1040" name="Group 58"/>
              <p:cNvGrpSpPr>
                <a:grpSpLocks/>
              </p:cNvGrpSpPr>
              <p:nvPr userDrawn="1"/>
            </p:nvGrpSpPr>
            <p:grpSpPr bwMode="auto">
              <a:xfrm>
                <a:off x="4224" y="3840"/>
                <a:ext cx="624" cy="47"/>
                <a:chOff x="624" y="3706"/>
                <a:chExt cx="1056" cy="106"/>
              </a:xfrm>
            </p:grpSpPr>
            <p:sp>
              <p:nvSpPr>
                <p:cNvPr id="4155" name="Rectangle 59"/>
                <p:cNvSpPr>
                  <a:spLocks noChangeArrowheads="1"/>
                </p:cNvSpPr>
                <p:nvPr userDrawn="1"/>
              </p:nvSpPr>
              <p:spPr bwMode="ltGray">
                <a:xfrm>
                  <a:off x="1152" y="3706"/>
                  <a:ext cx="528" cy="106"/>
                </a:xfrm>
                <a:prstGeom prst="rect">
                  <a:avLst/>
                </a:prstGeom>
                <a:solidFill>
                  <a:schemeClr val="hlink"/>
                </a:solidFill>
                <a:ln w="9525">
                  <a:noFill/>
                  <a:miter lim="800000"/>
                  <a:headEnd/>
                  <a:tailEnd/>
                </a:ln>
                <a:effectLst/>
              </p:spPr>
              <p:txBody>
                <a:bodyPr wrap="none" anchor="ctr"/>
                <a:lstStyle/>
                <a:p>
                  <a:pPr>
                    <a:defRPr/>
                  </a:pPr>
                  <a:endParaRPr lang="en-US" dirty="0"/>
                </a:p>
              </p:txBody>
            </p:sp>
            <p:sp>
              <p:nvSpPr>
                <p:cNvPr id="4156" name="Rectangle 60"/>
                <p:cNvSpPr>
                  <a:spLocks noChangeArrowheads="1"/>
                </p:cNvSpPr>
                <p:nvPr userDrawn="1"/>
              </p:nvSpPr>
              <p:spPr bwMode="ltGray">
                <a:xfrm>
                  <a:off x="624" y="3706"/>
                  <a:ext cx="528" cy="106"/>
                </a:xfrm>
                <a:prstGeom prst="rect">
                  <a:avLst/>
                </a:prstGeom>
                <a:solidFill>
                  <a:schemeClr val="folHlink"/>
                </a:solidFill>
                <a:ln w="9525">
                  <a:noFill/>
                  <a:miter lim="800000"/>
                  <a:headEnd/>
                  <a:tailEnd/>
                </a:ln>
                <a:effectLst/>
              </p:spPr>
              <p:txBody>
                <a:bodyPr wrap="none" anchor="ctr"/>
                <a:lstStyle/>
                <a:p>
                  <a:pPr>
                    <a:defRPr/>
                  </a:pPr>
                  <a:endParaRPr lang="en-US" dirty="0"/>
                </a:p>
              </p:txBody>
            </p:sp>
          </p:grpSp>
          <p:grpSp>
            <p:nvGrpSpPr>
              <p:cNvPr id="1041" name="Group 61"/>
              <p:cNvGrpSpPr>
                <a:grpSpLocks/>
              </p:cNvGrpSpPr>
              <p:nvPr userDrawn="1"/>
            </p:nvGrpSpPr>
            <p:grpSpPr bwMode="auto">
              <a:xfrm>
                <a:off x="4896" y="3840"/>
                <a:ext cx="624" cy="47"/>
                <a:chOff x="624" y="3600"/>
                <a:chExt cx="1056" cy="106"/>
              </a:xfrm>
            </p:grpSpPr>
            <p:sp>
              <p:nvSpPr>
                <p:cNvPr id="4158" name="Rectangle 62"/>
                <p:cNvSpPr>
                  <a:spLocks noChangeArrowheads="1"/>
                </p:cNvSpPr>
                <p:nvPr userDrawn="1"/>
              </p:nvSpPr>
              <p:spPr bwMode="ltGray">
                <a:xfrm>
                  <a:off x="1152" y="3600"/>
                  <a:ext cx="528" cy="106"/>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59" name="Rectangle 63"/>
                <p:cNvSpPr>
                  <a:spLocks noChangeArrowheads="1"/>
                </p:cNvSpPr>
                <p:nvPr userDrawn="1"/>
              </p:nvSpPr>
              <p:spPr bwMode="ltGray">
                <a:xfrm>
                  <a:off x="624" y="3600"/>
                  <a:ext cx="528" cy="106"/>
                </a:xfrm>
                <a:prstGeom prst="rect">
                  <a:avLst/>
                </a:prstGeom>
                <a:solidFill>
                  <a:schemeClr val="accent1"/>
                </a:solidFill>
                <a:ln w="9525">
                  <a:noFill/>
                  <a:miter lim="800000"/>
                  <a:headEnd/>
                  <a:tailEnd/>
                </a:ln>
                <a:effectLst/>
              </p:spPr>
              <p:txBody>
                <a:bodyPr wrap="none" anchor="ctr"/>
                <a:lstStyle/>
                <a:p>
                  <a:pPr>
                    <a:defRPr/>
                  </a:pPr>
                  <a:endParaRPr lang="en-US" dirty="0"/>
                </a:p>
              </p:txBody>
            </p:sp>
          </p:grpSp>
        </p:grpSp>
      </p:gr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SzPct val="75000"/>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105000"/>
        <a:buChar char="•"/>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105000"/>
        <a:buChar char="•"/>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105000"/>
        <a:buChar char="•"/>
        <a:defRPr sz="2000">
          <a:solidFill>
            <a:schemeClr val="tx1"/>
          </a:solidFill>
          <a:latin typeface="+mn-lt"/>
        </a:defRPr>
      </a:lvl4pPr>
      <a:lvl5pPr marL="2057400" indent="-228600" algn="l" rtl="0" eaLnBrk="0" fontAlgn="base" hangingPunct="0">
        <a:spcBef>
          <a:spcPct val="20000"/>
        </a:spcBef>
        <a:spcAft>
          <a:spcPct val="0"/>
        </a:spcAft>
        <a:buSzPct val="105000"/>
        <a:buChar char="•"/>
        <a:defRPr sz="2000">
          <a:solidFill>
            <a:schemeClr val="tx1"/>
          </a:solidFill>
          <a:latin typeface="+mn-lt"/>
        </a:defRPr>
      </a:lvl5pPr>
      <a:lvl6pPr marL="2514600" indent="-228600" algn="l" rtl="0" fontAlgn="base">
        <a:spcBef>
          <a:spcPct val="20000"/>
        </a:spcBef>
        <a:spcAft>
          <a:spcPct val="0"/>
        </a:spcAft>
        <a:buSzPct val="105000"/>
        <a:buChar char="•"/>
        <a:defRPr sz="2000">
          <a:solidFill>
            <a:schemeClr val="tx1"/>
          </a:solidFill>
          <a:latin typeface="+mn-lt"/>
        </a:defRPr>
      </a:lvl6pPr>
      <a:lvl7pPr marL="2971800" indent="-228600" algn="l" rtl="0" fontAlgn="base">
        <a:spcBef>
          <a:spcPct val="20000"/>
        </a:spcBef>
        <a:spcAft>
          <a:spcPct val="0"/>
        </a:spcAft>
        <a:buSzPct val="105000"/>
        <a:buChar char="•"/>
        <a:defRPr sz="2000">
          <a:solidFill>
            <a:schemeClr val="tx1"/>
          </a:solidFill>
          <a:latin typeface="+mn-lt"/>
        </a:defRPr>
      </a:lvl7pPr>
      <a:lvl8pPr marL="3429000" indent="-228600" algn="l" rtl="0" fontAlgn="base">
        <a:spcBef>
          <a:spcPct val="20000"/>
        </a:spcBef>
        <a:spcAft>
          <a:spcPct val="0"/>
        </a:spcAft>
        <a:buSzPct val="105000"/>
        <a:buChar char="•"/>
        <a:defRPr sz="2000">
          <a:solidFill>
            <a:schemeClr val="tx1"/>
          </a:solidFill>
          <a:latin typeface="+mn-lt"/>
        </a:defRPr>
      </a:lvl8pPr>
      <a:lvl9pPr marL="3886200" indent="-228600" algn="l" rtl="0" fontAlgn="base">
        <a:spcBef>
          <a:spcPct val="20000"/>
        </a:spcBef>
        <a:spcAft>
          <a:spcPct val="0"/>
        </a:spcAft>
        <a:buSzPct val="10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Criteria 2</a:t>
            </a:r>
          </a:p>
        </p:txBody>
      </p:sp>
      <p:sp>
        <p:nvSpPr>
          <p:cNvPr id="3075" name="Rectangle 3"/>
          <p:cNvSpPr>
            <a:spLocks noGrp="1" noChangeArrowheads="1"/>
          </p:cNvSpPr>
          <p:nvPr>
            <p:ph type="subTitle" idx="1"/>
          </p:nvPr>
        </p:nvSpPr>
        <p:spPr/>
        <p:txBody>
          <a:bodyPr/>
          <a:lstStyle/>
          <a:p>
            <a:pPr eaLnBrk="1" hangingPunct="1"/>
            <a:r>
              <a:rPr lang="en-US" smtClean="0"/>
              <a:t>Ruby Johnson—2a</a:t>
            </a:r>
          </a:p>
          <a:p>
            <a:pPr eaLnBrk="1" hangingPunct="1"/>
            <a:r>
              <a:rPr lang="en-US" smtClean="0"/>
              <a:t>Tina Wheelis—2b</a:t>
            </a:r>
          </a:p>
          <a:p>
            <a:pPr eaLnBrk="1" hangingPunct="1"/>
            <a:r>
              <a:rPr lang="en-US" smtClean="0"/>
              <a:t>John Petersen—2c &amp; 2d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4000" smtClean="0"/>
              <a:t> Criterion Two: Preparing for the Future</a:t>
            </a:r>
          </a:p>
        </p:txBody>
      </p:sp>
      <p:sp>
        <p:nvSpPr>
          <p:cNvPr id="4099" name="Rectangle 3"/>
          <p:cNvSpPr>
            <a:spLocks noGrp="1" noChangeArrowheads="1"/>
          </p:cNvSpPr>
          <p:nvPr>
            <p:ph type="body" idx="1"/>
          </p:nvPr>
        </p:nvSpPr>
        <p:spPr>
          <a:xfrm>
            <a:off x="685800" y="1981200"/>
            <a:ext cx="7848600" cy="4419600"/>
          </a:xfrm>
        </p:spPr>
        <p:txBody>
          <a:bodyPr/>
          <a:lstStyle/>
          <a:p>
            <a:pPr eaLnBrk="1" hangingPunct="1"/>
            <a:r>
              <a:rPr lang="en-US" sz="4000" smtClean="0"/>
              <a:t>The organization’s allocation of resources and its process for evaluation and planning demonstrate its capacity to fulfill its mission, improve the quality of its education, and respond to future challenges and opportunities.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6000" b="1" smtClean="0"/>
              <a:t>2a</a:t>
            </a:r>
          </a:p>
        </p:txBody>
      </p:sp>
      <p:sp>
        <p:nvSpPr>
          <p:cNvPr id="5123" name="Rectangle 3"/>
          <p:cNvSpPr>
            <a:spLocks noGrp="1" noChangeArrowheads="1"/>
          </p:cNvSpPr>
          <p:nvPr>
            <p:ph type="body" idx="1"/>
          </p:nvPr>
        </p:nvSpPr>
        <p:spPr/>
        <p:txBody>
          <a:bodyPr/>
          <a:lstStyle/>
          <a:p>
            <a:pPr eaLnBrk="1" hangingPunct="1"/>
            <a:r>
              <a:rPr lang="en-US" sz="4800" smtClean="0"/>
              <a:t>The organization realistically prepares for a future shaped by multiple societal and economic trends.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6000" b="1" dirty="0" smtClean="0"/>
              <a:t>2b</a:t>
            </a:r>
          </a:p>
        </p:txBody>
      </p:sp>
      <p:sp>
        <p:nvSpPr>
          <p:cNvPr id="6147" name="Rectangle 3"/>
          <p:cNvSpPr>
            <a:spLocks noGrp="1" noChangeArrowheads="1"/>
          </p:cNvSpPr>
          <p:nvPr>
            <p:ph type="body" idx="1"/>
          </p:nvPr>
        </p:nvSpPr>
        <p:spPr>
          <a:xfrm>
            <a:off x="533400" y="1981200"/>
            <a:ext cx="7924800" cy="4419600"/>
          </a:xfrm>
        </p:spPr>
        <p:txBody>
          <a:bodyPr/>
          <a:lstStyle/>
          <a:p>
            <a:pPr eaLnBrk="1" hangingPunct="1"/>
            <a:r>
              <a:rPr lang="en-US" sz="4800" smtClean="0"/>
              <a:t>The organization’s resource base supports its educational programs and its plans for maintaining and strengthening their quality in the future.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6000" b="1" smtClean="0"/>
              <a:t>2c</a:t>
            </a:r>
          </a:p>
        </p:txBody>
      </p:sp>
      <p:sp>
        <p:nvSpPr>
          <p:cNvPr id="7171" name="Rectangle 3"/>
          <p:cNvSpPr>
            <a:spLocks noGrp="1" noChangeArrowheads="1"/>
          </p:cNvSpPr>
          <p:nvPr>
            <p:ph type="body" idx="1"/>
          </p:nvPr>
        </p:nvSpPr>
        <p:spPr>
          <a:xfrm>
            <a:off x="685800" y="1600200"/>
            <a:ext cx="7848600" cy="4800600"/>
          </a:xfrm>
        </p:spPr>
        <p:txBody>
          <a:bodyPr/>
          <a:lstStyle/>
          <a:p>
            <a:pPr eaLnBrk="1" hangingPunct="1"/>
            <a:r>
              <a:rPr lang="en-US" sz="4400" smtClean="0"/>
              <a:t>The organization’s ongoing evaluation and assessment processes provide reliable evidence of institutional effectiveness that clearly informs strategies for continuous improvement.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6000" b="1" smtClean="0"/>
              <a:t>2d</a:t>
            </a:r>
          </a:p>
        </p:txBody>
      </p:sp>
      <p:sp>
        <p:nvSpPr>
          <p:cNvPr id="8195" name="Rectangle 3"/>
          <p:cNvSpPr>
            <a:spLocks noGrp="1" noChangeArrowheads="1"/>
          </p:cNvSpPr>
          <p:nvPr>
            <p:ph type="body" idx="1"/>
          </p:nvPr>
        </p:nvSpPr>
        <p:spPr/>
        <p:txBody>
          <a:bodyPr/>
          <a:lstStyle/>
          <a:p>
            <a:pPr eaLnBrk="1" hangingPunct="1"/>
            <a:r>
              <a:rPr lang="en-US" sz="4800" smtClean="0"/>
              <a:t>All levels of planning align with the organization’s mission, thereby enhancing its capacity to fulfill that mission.</a:t>
            </a:r>
          </a:p>
        </p:txBody>
      </p:sp>
    </p:spTree>
  </p:cSld>
  <p:clrMapOvr>
    <a:masterClrMapping/>
  </p:clrMapOvr>
</p:sld>
</file>

<file path=ppt/theme/theme1.xml><?xml version="1.0" encoding="utf-8"?>
<a:theme xmlns:a="http://schemas.openxmlformats.org/drawingml/2006/main" name="Post Modern">
  <a:themeElements>
    <a:clrScheme name="Post Modern 1">
      <a:dk1>
        <a:srgbClr val="8383AD"/>
      </a:dk1>
      <a:lt1>
        <a:srgbClr val="FEFED6"/>
      </a:lt1>
      <a:dk2>
        <a:srgbClr val="404176"/>
      </a:dk2>
      <a:lt2>
        <a:srgbClr val="969696"/>
      </a:lt2>
      <a:accent1>
        <a:srgbClr val="BABE90"/>
      </a:accent1>
      <a:accent2>
        <a:srgbClr val="666699"/>
      </a:accent2>
      <a:accent3>
        <a:srgbClr val="FEFEE8"/>
      </a:accent3>
      <a:accent4>
        <a:srgbClr val="6F6F93"/>
      </a:accent4>
      <a:accent5>
        <a:srgbClr val="D9DBC6"/>
      </a:accent5>
      <a:accent6>
        <a:srgbClr val="5C5C8A"/>
      </a:accent6>
      <a:hlink>
        <a:srgbClr val="C09E4A"/>
      </a:hlink>
      <a:folHlink>
        <a:srgbClr val="006666"/>
      </a:folHlink>
    </a:clrScheme>
    <a:fontScheme name="Post Moder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st Modern 1">
        <a:dk1>
          <a:srgbClr val="8383AD"/>
        </a:dk1>
        <a:lt1>
          <a:srgbClr val="FEFED6"/>
        </a:lt1>
        <a:dk2>
          <a:srgbClr val="404176"/>
        </a:dk2>
        <a:lt2>
          <a:srgbClr val="969696"/>
        </a:lt2>
        <a:accent1>
          <a:srgbClr val="BABE90"/>
        </a:accent1>
        <a:accent2>
          <a:srgbClr val="666699"/>
        </a:accent2>
        <a:accent3>
          <a:srgbClr val="FEFEE8"/>
        </a:accent3>
        <a:accent4>
          <a:srgbClr val="6F6F93"/>
        </a:accent4>
        <a:accent5>
          <a:srgbClr val="D9DBC6"/>
        </a:accent5>
        <a:accent6>
          <a:srgbClr val="5C5C8A"/>
        </a:accent6>
        <a:hlink>
          <a:srgbClr val="C09E4A"/>
        </a:hlink>
        <a:folHlink>
          <a:srgbClr val="006666"/>
        </a:folHlink>
      </a:clrScheme>
      <a:clrMap bg1="lt1" tx1="dk1" bg2="lt2" tx2="dk2" accent1="accent1" accent2="accent2" accent3="accent3" accent4="accent4" accent5="accent5" accent6="accent6" hlink="hlink" folHlink="folHlink"/>
    </a:extraClrScheme>
    <a:extraClrScheme>
      <a:clrScheme name="Post Modern 2">
        <a:dk1>
          <a:srgbClr val="8383AD"/>
        </a:dk1>
        <a:lt1>
          <a:srgbClr val="FFFFFF"/>
        </a:lt1>
        <a:dk2>
          <a:srgbClr val="404176"/>
        </a:dk2>
        <a:lt2>
          <a:srgbClr val="969696"/>
        </a:lt2>
        <a:accent1>
          <a:srgbClr val="BABE90"/>
        </a:accent1>
        <a:accent2>
          <a:srgbClr val="666699"/>
        </a:accent2>
        <a:accent3>
          <a:srgbClr val="FFFFFF"/>
        </a:accent3>
        <a:accent4>
          <a:srgbClr val="6F6F93"/>
        </a:accent4>
        <a:accent5>
          <a:srgbClr val="D9DBC6"/>
        </a:accent5>
        <a:accent6>
          <a:srgbClr val="5C5C8A"/>
        </a:accent6>
        <a:hlink>
          <a:srgbClr val="C09E4A"/>
        </a:hlink>
        <a:folHlink>
          <a:srgbClr val="006666"/>
        </a:folHlink>
      </a:clrScheme>
      <a:clrMap bg1="lt1" tx1="dk1" bg2="lt2" tx2="dk2" accent1="accent1" accent2="accent2" accent3="accent3" accent4="accent4" accent5="accent5" accent6="accent6" hlink="hlink" folHlink="folHlink"/>
    </a:extraClrScheme>
    <a:extraClrScheme>
      <a:clrScheme name="Post Modern 3">
        <a:dk1>
          <a:srgbClr val="4D4D4D"/>
        </a:dk1>
        <a:lt1>
          <a:srgbClr val="FFFFFF"/>
        </a:lt1>
        <a:dk2>
          <a:srgbClr val="000000"/>
        </a:dk2>
        <a:lt2>
          <a:srgbClr val="969696"/>
        </a:lt2>
        <a:accent1>
          <a:srgbClr val="DDDDDD"/>
        </a:accent1>
        <a:accent2>
          <a:srgbClr val="5F5F5F"/>
        </a:accent2>
        <a:accent3>
          <a:srgbClr val="FFFFFF"/>
        </a:accent3>
        <a:accent4>
          <a:srgbClr val="404040"/>
        </a:accent4>
        <a:accent5>
          <a:srgbClr val="EBEBEB"/>
        </a:accent5>
        <a:accent6>
          <a:srgbClr val="555555"/>
        </a:accent6>
        <a:hlink>
          <a:srgbClr val="C0C0C0"/>
        </a:hlink>
        <a:folHlink>
          <a:srgbClr val="808080"/>
        </a:folHlink>
      </a:clrScheme>
      <a:clrMap bg1="lt1" tx1="dk1" bg2="lt2" tx2="dk2" accent1="accent1" accent2="accent2" accent3="accent3" accent4="accent4" accent5="accent5" accent6="accent6" hlink="hlink" folHlink="folHlink"/>
    </a:extraClrScheme>
    <a:extraClrScheme>
      <a:clrScheme name="Post Modern 4">
        <a:dk1>
          <a:srgbClr val="424262"/>
        </a:dk1>
        <a:lt1>
          <a:srgbClr val="FFFFFF"/>
        </a:lt1>
        <a:dk2>
          <a:srgbClr val="22659C"/>
        </a:dk2>
        <a:lt2>
          <a:srgbClr val="A4AEC2"/>
        </a:lt2>
        <a:accent1>
          <a:srgbClr val="B1C7E7"/>
        </a:accent1>
        <a:accent2>
          <a:srgbClr val="494983"/>
        </a:accent2>
        <a:accent3>
          <a:srgbClr val="FFFFFF"/>
        </a:accent3>
        <a:accent4>
          <a:srgbClr val="373753"/>
        </a:accent4>
        <a:accent5>
          <a:srgbClr val="D5E0F1"/>
        </a:accent5>
        <a:accent6>
          <a:srgbClr val="414176"/>
        </a:accent6>
        <a:hlink>
          <a:srgbClr val="6EADC4"/>
        </a:hlink>
        <a:folHlink>
          <a:srgbClr val="3E688E"/>
        </a:folHlink>
      </a:clrScheme>
      <a:clrMap bg1="lt1" tx1="dk1" bg2="lt2" tx2="dk2" accent1="accent1" accent2="accent2" accent3="accent3" accent4="accent4" accent5="accent5" accent6="accent6" hlink="hlink" folHlink="folHlink"/>
    </a:extraClrScheme>
    <a:extraClrScheme>
      <a:clrScheme name="Post Modern 5">
        <a:dk1>
          <a:srgbClr val="000000"/>
        </a:dk1>
        <a:lt1>
          <a:srgbClr val="FFFFFF"/>
        </a:lt1>
        <a:dk2>
          <a:srgbClr val="404176"/>
        </a:dk2>
        <a:lt2>
          <a:srgbClr val="969696"/>
        </a:lt2>
        <a:accent1>
          <a:srgbClr val="B4CD81"/>
        </a:accent1>
        <a:accent2>
          <a:srgbClr val="717EB5"/>
        </a:accent2>
        <a:accent3>
          <a:srgbClr val="FFFFFF"/>
        </a:accent3>
        <a:accent4>
          <a:srgbClr val="000000"/>
        </a:accent4>
        <a:accent5>
          <a:srgbClr val="D6E3C1"/>
        </a:accent5>
        <a:accent6>
          <a:srgbClr val="6672A4"/>
        </a:accent6>
        <a:hlink>
          <a:srgbClr val="D793C2"/>
        </a:hlink>
        <a:folHlink>
          <a:srgbClr val="826799"/>
        </a:folHlink>
      </a:clrScheme>
      <a:clrMap bg1="lt1" tx1="dk1" bg2="lt2" tx2="dk2" accent1="accent1" accent2="accent2" accent3="accent3" accent4="accent4" accent5="accent5" accent6="accent6" hlink="hlink" folHlink="folHlink"/>
    </a:extraClrScheme>
    <a:extraClrScheme>
      <a:clrScheme name="Post Modern 6">
        <a:dk1>
          <a:srgbClr val="111111"/>
        </a:dk1>
        <a:lt1>
          <a:srgbClr val="FAF5D2"/>
        </a:lt1>
        <a:dk2>
          <a:srgbClr val="4D4D4D"/>
        </a:dk2>
        <a:lt2>
          <a:srgbClr val="D0C59E"/>
        </a:lt2>
        <a:accent1>
          <a:srgbClr val="BABE90"/>
        </a:accent1>
        <a:accent2>
          <a:srgbClr val="666699"/>
        </a:accent2>
        <a:accent3>
          <a:srgbClr val="B2B2B2"/>
        </a:accent3>
        <a:accent4>
          <a:srgbClr val="D6D1B3"/>
        </a:accent4>
        <a:accent5>
          <a:srgbClr val="D9DBC6"/>
        </a:accent5>
        <a:accent6>
          <a:srgbClr val="5C5C8A"/>
        </a:accent6>
        <a:hlink>
          <a:srgbClr val="C09E4A"/>
        </a:hlink>
        <a:folHlink>
          <a:srgbClr val="0066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Company Meeting</Template>
  <TotalTime>94</TotalTime>
  <Words>1122</Words>
  <Application>Microsoft Office PowerPoint</Application>
  <PresentationFormat>On-screen Show (4:3)</PresentationFormat>
  <Paragraphs>167</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Times New Roman</vt:lpstr>
      <vt:lpstr>Symbol</vt:lpstr>
      <vt:lpstr>Post Modern</vt:lpstr>
      <vt:lpstr>Criteria 2</vt:lpstr>
      <vt:lpstr> Criterion Two: Preparing for the Future</vt:lpstr>
      <vt:lpstr>2a</vt:lpstr>
      <vt:lpstr>2b</vt:lpstr>
      <vt:lpstr>2c</vt:lpstr>
      <vt:lpstr>2d</vt:lpstr>
    </vt:vector>
  </TitlesOfParts>
  <Company>Ozarka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Criteria 2</dc:title>
  <dc:creator>Holly</dc:creator>
  <cp:lastModifiedBy>OC</cp:lastModifiedBy>
  <cp:revision>15</cp:revision>
  <dcterms:created xsi:type="dcterms:W3CDTF">2008-09-11T23:59:39Z</dcterms:created>
  <dcterms:modified xsi:type="dcterms:W3CDTF">2008-09-12T17:20:07Z</dcterms:modified>
</cp:coreProperties>
</file>