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0" r:id="rId3"/>
    <p:sldId id="261" r:id="rId4"/>
    <p:sldId id="262" r:id="rId5"/>
    <p:sldId id="258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6000" autoAdjust="0"/>
    <p:restoredTop sz="94631" autoAdjust="0"/>
  </p:normalViewPr>
  <p:slideViewPr>
    <p:cSldViewPr>
      <p:cViewPr varScale="1">
        <p:scale>
          <a:sx n="74" d="100"/>
          <a:sy n="74" d="100"/>
        </p:scale>
        <p:origin x="-7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070378-9315-44C6-8EAD-2B4F1FA0534E}" type="datetimeFigureOut">
              <a:rPr lang="en-US" smtClean="0"/>
              <a:t>9/19/2008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E40A2-B169-49CE-9788-CDFED70D207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498889-65EE-44B6-9F66-9AEAFBECA05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635" y="4344229"/>
            <a:ext cx="5028732" cy="4114387"/>
          </a:xfrm>
          <a:noFill/>
          <a:ln/>
        </p:spPr>
        <p:txBody>
          <a:bodyPr/>
          <a:lstStyle/>
          <a:p>
            <a:pPr eaLnBrk="1" hangingPunct="1"/>
            <a:r>
              <a:rPr lang="en-US" smtClean="0"/>
              <a:t>Judy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181600"/>
            <a:ext cx="8305800" cy="685800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867400"/>
            <a:ext cx="8305800" cy="685800"/>
          </a:xfrm>
        </p:spPr>
        <p:txBody>
          <a:bodyPr anchor="ctr"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108" name="Rectangle 3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09" name="Rectangle 3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10" name="Rectangle 3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75A26AD-D83D-4359-B366-87DA262F40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51F758-0F73-4D0C-AC8D-F60C8BB3A4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28600"/>
            <a:ext cx="2209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28600"/>
            <a:ext cx="64770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00433-994E-4D42-88DF-40003A0C6A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4ECD7C-D8AF-4ED2-BCEC-F98D25D882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A87EA-1F73-41B0-90E2-6495C53728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00200"/>
            <a:ext cx="39243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7300" y="1600200"/>
            <a:ext cx="39243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E6DBDB-BFF5-401B-9E43-1E73EDF360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06AD3-EF74-4ACE-A06F-6D66493408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407DE0-6995-4F45-B374-EAD51DD2EF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DECFE-9DC5-479F-992A-0D7F729DC9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26BBA7-E205-4CCA-947D-9857759D00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DDC08D-1B9A-409A-84B8-2494CD7272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883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00200"/>
            <a:ext cx="8001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553200"/>
            <a:ext cx="24034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59138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6622B6D-D186-4193-8E2B-117C599B871E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77724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Criterion #3: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Student </a:t>
            </a:r>
            <a:r>
              <a:rPr lang="en-US" dirty="0"/>
              <a:t>Learning and Effective Teaching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286001"/>
            <a:ext cx="8153400" cy="4572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i="1" dirty="0">
                <a:solidFill>
                  <a:schemeClr val="bg1">
                    <a:lumMod val="50000"/>
                  </a:schemeClr>
                </a:solidFill>
              </a:rPr>
              <a:t>“The organization provides evidence of student learning and teaching effectiveness that demonstrates it is fulfilling its educational mission.”</a:t>
            </a:r>
          </a:p>
          <a:p>
            <a:pPr>
              <a:buFont typeface="Wingdings" pitchFamily="2" charset="2"/>
              <a:buNone/>
            </a:pPr>
            <a:endParaRPr lang="en-US" b="1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884363"/>
            <a:ext cx="8040688" cy="3849687"/>
          </a:xfrm>
        </p:spPr>
        <p:txBody>
          <a:bodyPr/>
          <a:lstStyle/>
          <a:p>
            <a:pPr marL="60325" indent="-60325">
              <a:lnSpc>
                <a:spcPct val="80000"/>
              </a:lnSpc>
              <a:buFont typeface="Wingdings" pitchFamily="2" charset="2"/>
              <a:buNone/>
            </a:pPr>
            <a:r>
              <a:rPr lang="en-US" sz="1600" i="1" dirty="0" smtClean="0"/>
              <a:t> 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</a:rPr>
              <a:t>“Assessment of student learning is a participatory, iterative process that:</a:t>
            </a:r>
          </a:p>
          <a:p>
            <a:pPr lvl="1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Provides </a:t>
            </a:r>
            <a:r>
              <a:rPr lang="en-US" sz="2000" u="sng" dirty="0" smtClean="0">
                <a:solidFill>
                  <a:schemeClr val="bg1">
                    <a:lumMod val="50000"/>
                  </a:schemeClr>
                </a:solidFill>
              </a:rPr>
              <a:t>data/information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you need on your students’ learning</a:t>
            </a:r>
          </a:p>
          <a:p>
            <a:pPr lvl="1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Engages you and others in analyzing and using this data/information to confirm and </a:t>
            </a:r>
            <a:r>
              <a:rPr lang="en-US" sz="2000" u="sng" dirty="0" smtClean="0">
                <a:solidFill>
                  <a:schemeClr val="bg1">
                    <a:lumMod val="50000"/>
                  </a:schemeClr>
                </a:solidFill>
              </a:rPr>
              <a:t>improve teaching and learning</a:t>
            </a:r>
          </a:p>
          <a:p>
            <a:pPr lvl="1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Produces </a:t>
            </a:r>
            <a:r>
              <a:rPr lang="en-US" sz="2000" u="sng" dirty="0" smtClean="0">
                <a:solidFill>
                  <a:schemeClr val="bg1">
                    <a:lumMod val="50000"/>
                  </a:schemeClr>
                </a:solidFill>
              </a:rPr>
              <a:t>evidence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that students are learning the outcomes you intended</a:t>
            </a:r>
          </a:p>
          <a:p>
            <a:pPr lvl="1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Guides you in making educational and </a:t>
            </a:r>
            <a:r>
              <a:rPr lang="en-US" sz="2000" u="sng" dirty="0" smtClean="0">
                <a:solidFill>
                  <a:schemeClr val="bg1">
                    <a:lumMod val="50000"/>
                  </a:schemeClr>
                </a:solidFill>
              </a:rPr>
              <a:t>institutional improvements</a:t>
            </a:r>
          </a:p>
          <a:p>
            <a:pPr lvl="1"/>
            <a:r>
              <a:rPr lang="en-US" sz="2000" u="sng" dirty="0" smtClean="0">
                <a:solidFill>
                  <a:schemeClr val="bg1">
                    <a:lumMod val="50000"/>
                  </a:schemeClr>
                </a:solidFill>
              </a:rPr>
              <a:t>Evaluates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whether </a:t>
            </a:r>
            <a:r>
              <a:rPr lang="en-US" sz="2000" u="sng" dirty="0" smtClean="0">
                <a:solidFill>
                  <a:schemeClr val="bg1">
                    <a:lumMod val="50000"/>
                  </a:schemeClr>
                </a:solidFill>
              </a:rPr>
              <a:t>changes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made improve/impact student learning, and documents the learning and your efforts.”</a:t>
            </a:r>
          </a:p>
          <a:p>
            <a:pPr marL="60325" indent="-60325">
              <a:lnSpc>
                <a:spcPct val="80000"/>
              </a:lnSpc>
            </a:pP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503238" y="1287463"/>
            <a:ext cx="84709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bg1">
                    <a:lumMod val="50000"/>
                  </a:schemeClr>
                </a:solidFill>
                <a:latin typeface="Gill Sans MT" pitchFamily="34" charset="0"/>
              </a:rPr>
              <a:t>NCA Higher Learning Commission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655638" y="6105525"/>
            <a:ext cx="8107362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i="1">
                <a:solidFill>
                  <a:srgbClr val="000000"/>
                </a:solidFill>
              </a:rPr>
              <a:t>From “Student Learning, Assessment and Accreditation: Criteria and Contexts”, presented at Making a Difference in Student Learning: Assessment as a Core Strategy, a workshop from the Higher Learning Commission, July 26-28, 2006.  </a:t>
            </a:r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271463" y="347663"/>
            <a:ext cx="52054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tx2"/>
                </a:solidFill>
                <a:latin typeface="+mj-lt"/>
              </a:rPr>
              <a:t>Assessment of Learning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xfrm>
            <a:off x="990600" y="1323975"/>
            <a:ext cx="7483475" cy="4738688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 smtClean="0"/>
              <a:t> 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i="1" dirty="0" smtClean="0">
                <a:solidFill>
                  <a:srgbClr val="0070C0"/>
                </a:solidFill>
              </a:rPr>
              <a:t>Criterion 3 asks these 5 questions:</a:t>
            </a:r>
            <a:endParaRPr lang="en-US" sz="2400" b="1" i="1" dirty="0" smtClean="0">
              <a:solidFill>
                <a:srgbClr val="0070C0"/>
              </a:solidFill>
            </a:endParaRPr>
          </a:p>
          <a:p>
            <a:pPr>
              <a:lnSpc>
                <a:spcPct val="110000"/>
              </a:lnSpc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How are your 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stated learning outcomes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appropriate to your 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mission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, programs, students and degrees?</a:t>
            </a:r>
          </a:p>
          <a:p>
            <a:pPr>
              <a:lnSpc>
                <a:spcPct val="110000"/>
              </a:lnSpc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How do you ensure 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shared responsibility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for student learning &amp; assessment of student learning?</a:t>
            </a:r>
          </a:p>
          <a:p>
            <a:pPr>
              <a:lnSpc>
                <a:spcPct val="110000"/>
              </a:lnSpc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What 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evidence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do you have that students 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achieve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your stated learning outcomes?</a:t>
            </a:r>
          </a:p>
          <a:p>
            <a:pPr>
              <a:lnSpc>
                <a:spcPct val="110000"/>
              </a:lnSpc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In what ways do you 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analyze and use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evidence of student learning?</a:t>
            </a:r>
          </a:p>
          <a:p>
            <a:pPr>
              <a:lnSpc>
                <a:spcPct val="110000"/>
              </a:lnSpc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How do you 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evaluate and improve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the effectiveness of your efforts to assess and improve student learning?</a:t>
            </a:r>
          </a:p>
          <a:p>
            <a:pPr>
              <a:lnSpc>
                <a:spcPct val="80000"/>
              </a:lnSpc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247650" y="304800"/>
            <a:ext cx="76771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chemeClr val="tx2"/>
                </a:solidFill>
                <a:latin typeface="+mj-lt"/>
              </a:rPr>
              <a:t>NCA </a:t>
            </a:r>
            <a:r>
              <a:rPr lang="en-US" sz="3200" b="1" dirty="0" smtClean="0">
                <a:solidFill>
                  <a:schemeClr val="tx2"/>
                </a:solidFill>
                <a:latin typeface="+mj-lt"/>
              </a:rPr>
              <a:t> Higher Learning Commission</a:t>
            </a:r>
            <a:endParaRPr lang="en-US" sz="32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655638" y="6105525"/>
            <a:ext cx="8107362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i="1">
                <a:solidFill>
                  <a:srgbClr val="000000"/>
                </a:solidFill>
              </a:rPr>
              <a:t>From “Student Learning, Assessment and Accreditation: Criteria and Contexts”, presented at Making a Difference in Student Learning: Assessment as a Core Strategy, a workshop from the Higher Learning Commission, July 26-28, 2006. 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990600" y="1752600"/>
            <a:ext cx="5378450" cy="4495800"/>
          </a:xfrm>
        </p:spPr>
        <p:txBody>
          <a:bodyPr anchor="ctr">
            <a:normAutofit fontScale="92500" lnSpcReduction="10000"/>
          </a:bodyPr>
          <a:lstStyle/>
          <a:p>
            <a:pPr marL="401638" indent="-401638" eaLnBrk="1" hangingPunct="1">
              <a:spcBef>
                <a:spcPct val="50000"/>
              </a:spcBef>
              <a:buClr>
                <a:schemeClr val="accent2"/>
              </a:buClr>
            </a:pPr>
            <a:r>
              <a:rPr lang="en-US" sz="2800" b="1" dirty="0" smtClean="0">
                <a:solidFill>
                  <a:srgbClr val="002060"/>
                </a:solidFill>
              </a:rPr>
              <a:t>Who are the learners?</a:t>
            </a:r>
          </a:p>
          <a:p>
            <a:pPr marL="401638" indent="-401638" eaLnBrk="1" hangingPunct="1">
              <a:spcBef>
                <a:spcPct val="50000"/>
              </a:spcBef>
              <a:buClr>
                <a:schemeClr val="accent2"/>
              </a:buClr>
              <a:buNone/>
            </a:pPr>
            <a:endParaRPr lang="en-US" sz="2800" b="1" dirty="0">
              <a:solidFill>
                <a:srgbClr val="C7632B"/>
              </a:solidFill>
            </a:endParaRPr>
          </a:p>
          <a:p>
            <a:pPr marL="401638" indent="-401638">
              <a:spcBef>
                <a:spcPct val="50000"/>
              </a:spcBef>
              <a:buClr>
                <a:schemeClr val="accent2"/>
              </a:buClr>
            </a:pPr>
            <a:r>
              <a:rPr lang="en-US" sz="2800" b="1" dirty="0" smtClean="0">
                <a:solidFill>
                  <a:srgbClr val="92D050"/>
                </a:solidFill>
              </a:rPr>
              <a:t>What do they need to be able to achieve?</a:t>
            </a:r>
          </a:p>
          <a:p>
            <a:pPr marL="401638" indent="-401638">
              <a:spcBef>
                <a:spcPct val="50000"/>
              </a:spcBef>
              <a:buClr>
                <a:schemeClr val="accent2"/>
              </a:buClr>
            </a:pPr>
            <a:endParaRPr lang="en-US" sz="2800" b="1" dirty="0" smtClean="0">
              <a:solidFill>
                <a:srgbClr val="92D050"/>
              </a:solidFill>
            </a:endParaRPr>
          </a:p>
          <a:p>
            <a:pPr marL="401638" indent="-401638" eaLnBrk="1" hangingPunct="1">
              <a:spcBef>
                <a:spcPct val="50000"/>
              </a:spcBef>
              <a:buClr>
                <a:schemeClr val="accent2"/>
              </a:buClr>
            </a:pPr>
            <a:r>
              <a:rPr lang="en-US" sz="2800" b="1" dirty="0" smtClean="0">
                <a:solidFill>
                  <a:srgbClr val="00B0F0"/>
                </a:solidFill>
              </a:rPr>
              <a:t>How will we know and show they have achieved it?</a:t>
            </a:r>
          </a:p>
          <a:p>
            <a:pPr marL="401638" indent="-401638" eaLnBrk="1" hangingPunct="1">
              <a:spcBef>
                <a:spcPct val="50000"/>
              </a:spcBef>
              <a:buClr>
                <a:schemeClr val="accent2"/>
              </a:buClr>
            </a:pPr>
            <a:endParaRPr lang="en-US" sz="2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401638" indent="-401638" eaLnBrk="1" hangingPunct="1">
              <a:spcBef>
                <a:spcPct val="50000"/>
              </a:spcBef>
              <a:buClr>
                <a:schemeClr val="accent2"/>
              </a:buClr>
            </a:pPr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</a:rPr>
              <a:t>How will they get there?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973138" y="2055812"/>
            <a:ext cx="5486400" cy="404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01638" indent="-401638">
              <a:spcBef>
                <a:spcPct val="50000"/>
              </a:spcBef>
              <a:buClr>
                <a:schemeClr val="accent2"/>
              </a:buClr>
            </a:pPr>
            <a:endParaRPr lang="en-US" b="1" dirty="0">
              <a:solidFill>
                <a:srgbClr val="C7632B"/>
              </a:solidFill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046163" y="4221163"/>
            <a:ext cx="5486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01638" indent="-401638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§"/>
            </a:pPr>
            <a:endParaRPr lang="en-US" b="1" dirty="0">
              <a:solidFill>
                <a:srgbClr val="C7632B"/>
              </a:solidFill>
            </a:endParaRPr>
          </a:p>
        </p:txBody>
      </p:sp>
      <p:sp>
        <p:nvSpPr>
          <p:cNvPr id="19476" name="Text Box 7"/>
          <p:cNvSpPr txBox="1">
            <a:spLocks noChangeArrowheads="1"/>
          </p:cNvSpPr>
          <p:nvPr/>
        </p:nvSpPr>
        <p:spPr bwMode="auto">
          <a:xfrm>
            <a:off x="677863" y="1162050"/>
            <a:ext cx="7467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1" dirty="0">
              <a:solidFill>
                <a:schemeClr val="tx2"/>
              </a:solidFill>
            </a:endParaRPr>
          </a:p>
        </p:txBody>
      </p:sp>
      <p:grpSp>
        <p:nvGrpSpPr>
          <p:cNvPr id="3" name="Group 9"/>
          <p:cNvGrpSpPr>
            <a:grpSpLocks noChangeAspect="1"/>
          </p:cNvGrpSpPr>
          <p:nvPr/>
        </p:nvGrpSpPr>
        <p:grpSpPr bwMode="auto">
          <a:xfrm>
            <a:off x="6635750" y="1619250"/>
            <a:ext cx="1697038" cy="1697038"/>
            <a:chOff x="3988" y="580"/>
            <a:chExt cx="1336" cy="1336"/>
          </a:xfrm>
          <a:solidFill>
            <a:srgbClr val="002060"/>
          </a:solidFill>
        </p:grpSpPr>
        <p:sp>
          <p:nvSpPr>
            <p:cNvPr id="19474" name="Oval 10"/>
            <p:cNvSpPr>
              <a:spLocks noChangeAspect="1" noChangeArrowheads="1"/>
            </p:cNvSpPr>
            <p:nvPr/>
          </p:nvSpPr>
          <p:spPr bwMode="auto">
            <a:xfrm>
              <a:off x="3988" y="580"/>
              <a:ext cx="1336" cy="1336"/>
            </a:xfrm>
            <a:prstGeom prst="ellipse">
              <a:avLst/>
            </a:prstGeom>
            <a:grpFill/>
            <a:ln w="127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en-US"/>
            </a:p>
          </p:txBody>
        </p:sp>
        <p:sp>
          <p:nvSpPr>
            <p:cNvPr id="19475" name="Rectangle 11"/>
            <p:cNvSpPr>
              <a:spLocks noChangeAspect="1" noChangeArrowheads="1"/>
            </p:cNvSpPr>
            <p:nvPr/>
          </p:nvSpPr>
          <p:spPr bwMode="auto">
            <a:xfrm>
              <a:off x="4128" y="864"/>
              <a:ext cx="1056" cy="41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800" b="1" dirty="0"/>
                <a:t>WHO</a:t>
              </a:r>
            </a:p>
          </p:txBody>
        </p:sp>
      </p:grpSp>
      <p:grpSp>
        <p:nvGrpSpPr>
          <p:cNvPr id="4" name="Group 12"/>
          <p:cNvGrpSpPr>
            <a:grpSpLocks noChangeAspect="1"/>
          </p:cNvGrpSpPr>
          <p:nvPr/>
        </p:nvGrpSpPr>
        <p:grpSpPr bwMode="auto">
          <a:xfrm>
            <a:off x="6629400" y="2590800"/>
            <a:ext cx="1706563" cy="1706563"/>
            <a:chOff x="3984" y="1200"/>
            <a:chExt cx="1344" cy="1344"/>
          </a:xfrm>
          <a:solidFill>
            <a:srgbClr val="92D050"/>
          </a:solidFill>
        </p:grpSpPr>
        <p:sp>
          <p:nvSpPr>
            <p:cNvPr id="19472" name="Oval 13"/>
            <p:cNvSpPr>
              <a:spLocks noChangeAspect="1" noChangeArrowheads="1"/>
            </p:cNvSpPr>
            <p:nvPr/>
          </p:nvSpPr>
          <p:spPr bwMode="auto">
            <a:xfrm>
              <a:off x="3984" y="1200"/>
              <a:ext cx="1344" cy="134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>
                <a:solidFill>
                  <a:schemeClr val="accent2"/>
                </a:solidFill>
                <a:latin typeface="Gill Sans MT" pitchFamily="34" charset="0"/>
              </a:endParaRPr>
            </a:p>
          </p:txBody>
        </p:sp>
        <p:sp>
          <p:nvSpPr>
            <p:cNvPr id="19473" name="Rectangle 14"/>
            <p:cNvSpPr>
              <a:spLocks noChangeAspect="1" noChangeArrowheads="1"/>
            </p:cNvSpPr>
            <p:nvPr/>
          </p:nvSpPr>
          <p:spPr bwMode="auto">
            <a:xfrm>
              <a:off x="4128" y="1584"/>
              <a:ext cx="1056" cy="40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800" b="1">
                  <a:solidFill>
                    <a:srgbClr val="FFFFFF"/>
                  </a:solidFill>
                </a:rPr>
                <a:t>WHAT</a:t>
              </a:r>
              <a:endParaRPr lang="en-US" sz="2800" b="1">
                <a:solidFill>
                  <a:schemeClr val="tx2"/>
                </a:solidFill>
              </a:endParaRPr>
            </a:p>
          </p:txBody>
        </p:sp>
      </p:grpSp>
      <p:grpSp>
        <p:nvGrpSpPr>
          <p:cNvPr id="5" name="Group 15"/>
          <p:cNvGrpSpPr>
            <a:grpSpLocks noChangeAspect="1"/>
          </p:cNvGrpSpPr>
          <p:nvPr/>
        </p:nvGrpSpPr>
        <p:grpSpPr bwMode="auto">
          <a:xfrm>
            <a:off x="6629400" y="3746500"/>
            <a:ext cx="1706563" cy="1706563"/>
            <a:chOff x="3984" y="1920"/>
            <a:chExt cx="1344" cy="1344"/>
          </a:xfrm>
          <a:solidFill>
            <a:srgbClr val="00B0F0"/>
          </a:solidFill>
        </p:grpSpPr>
        <p:sp>
          <p:nvSpPr>
            <p:cNvPr id="19470" name="Oval 16"/>
            <p:cNvSpPr>
              <a:spLocks noChangeAspect="1" noChangeArrowheads="1"/>
            </p:cNvSpPr>
            <p:nvPr/>
          </p:nvSpPr>
          <p:spPr bwMode="auto">
            <a:xfrm>
              <a:off x="3984" y="1920"/>
              <a:ext cx="1344" cy="134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en-US"/>
            </a:p>
          </p:txBody>
        </p:sp>
        <p:sp>
          <p:nvSpPr>
            <p:cNvPr id="19471" name="Rectangle 17"/>
            <p:cNvSpPr>
              <a:spLocks noChangeAspect="1" noChangeArrowheads="1"/>
            </p:cNvSpPr>
            <p:nvPr/>
          </p:nvSpPr>
          <p:spPr bwMode="auto">
            <a:xfrm>
              <a:off x="4128" y="2304"/>
              <a:ext cx="1056" cy="40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800" b="1" dirty="0"/>
                <a:t>WHEN</a:t>
              </a:r>
            </a:p>
          </p:txBody>
        </p:sp>
      </p:grpSp>
      <p:grpSp>
        <p:nvGrpSpPr>
          <p:cNvPr id="6" name="Group 18"/>
          <p:cNvGrpSpPr>
            <a:grpSpLocks noChangeAspect="1"/>
          </p:cNvGrpSpPr>
          <p:nvPr/>
        </p:nvGrpSpPr>
        <p:grpSpPr bwMode="auto">
          <a:xfrm>
            <a:off x="6629400" y="4889500"/>
            <a:ext cx="1706563" cy="1706563"/>
            <a:chOff x="3984" y="2640"/>
            <a:chExt cx="1344" cy="1344"/>
          </a:xfrm>
        </p:grpSpPr>
        <p:sp>
          <p:nvSpPr>
            <p:cNvPr id="19468" name="Oval 19"/>
            <p:cNvSpPr>
              <a:spLocks noChangeAspect="1" noChangeArrowheads="1"/>
            </p:cNvSpPr>
            <p:nvPr/>
          </p:nvSpPr>
          <p:spPr bwMode="auto">
            <a:xfrm>
              <a:off x="3984" y="2640"/>
              <a:ext cx="1344" cy="1344"/>
            </a:xfrm>
            <a:prstGeom prst="ellipse">
              <a:avLst/>
            </a:prstGeom>
            <a:solidFill>
              <a:srgbClr val="B5A079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en-US"/>
            </a:p>
          </p:txBody>
        </p:sp>
        <p:sp>
          <p:nvSpPr>
            <p:cNvPr id="19469" name="Rectangle 20"/>
            <p:cNvSpPr>
              <a:spLocks noChangeAspect="1" noChangeArrowheads="1"/>
            </p:cNvSpPr>
            <p:nvPr/>
          </p:nvSpPr>
          <p:spPr bwMode="auto">
            <a:xfrm>
              <a:off x="4128" y="3024"/>
              <a:ext cx="1056" cy="409"/>
            </a:xfrm>
            <a:prstGeom prst="rect">
              <a:avLst/>
            </a:prstGeom>
            <a:solidFill>
              <a:srgbClr val="B5A079"/>
            </a:solidFill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800" b="1">
                  <a:solidFill>
                    <a:srgbClr val="000000"/>
                  </a:solidFill>
                </a:rPr>
                <a:t>HOW</a:t>
              </a:r>
            </a:p>
          </p:txBody>
        </p:sp>
      </p:grpSp>
      <p:sp>
        <p:nvSpPr>
          <p:cNvPr id="19467" name="Text Box 22"/>
          <p:cNvSpPr txBox="1">
            <a:spLocks noChangeArrowheads="1"/>
          </p:cNvSpPr>
          <p:nvPr/>
        </p:nvSpPr>
        <p:spPr bwMode="auto">
          <a:xfrm>
            <a:off x="271462" y="152400"/>
            <a:ext cx="742473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solidFill>
                  <a:schemeClr val="tx2"/>
                </a:solidFill>
                <a:latin typeface="Gill Sans MT" pitchFamily="34" charset="0"/>
              </a:rPr>
              <a:t>Answering Assessment Questions In Criteria 3</a:t>
            </a:r>
            <a:endParaRPr lang="en-US" sz="3200" b="1" dirty="0">
              <a:solidFill>
                <a:schemeClr val="tx2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ransition advTm="6000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Criterion </a:t>
            </a:r>
            <a:r>
              <a:rPr lang="en-US" dirty="0" smtClean="0"/>
              <a:t>3a </a:t>
            </a:r>
            <a:r>
              <a:rPr lang="en-US" dirty="0"/>
              <a:t>Core Components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133600"/>
            <a:ext cx="8001000" cy="4038600"/>
          </a:xfrm>
        </p:spPr>
        <p:txBody>
          <a:bodyPr/>
          <a:lstStyle/>
          <a:p>
            <a:pPr algn="ctr">
              <a:lnSpc>
                <a:spcPct val="90000"/>
              </a:lnSpc>
              <a:buNone/>
            </a:pPr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</a:rPr>
              <a:t>Core Component 3a  </a:t>
            </a:r>
          </a:p>
          <a:p>
            <a:pPr algn="ctr">
              <a:lnSpc>
                <a:spcPct val="90000"/>
              </a:lnSpc>
              <a:buNone/>
            </a:pPr>
            <a:endParaRPr lang="en-US" sz="2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>
              <a:lnSpc>
                <a:spcPct val="90000"/>
              </a:lnSpc>
              <a:buNone/>
            </a:pPr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</a:rPr>
              <a:t>The </a:t>
            </a:r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organization’s goals for student learning outcomes are clearly stated for each educational program and make effective assessment possible</a:t>
            </a:r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US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Evidence-3a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90600" y="1371600"/>
          <a:ext cx="8001000" cy="535423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14800"/>
                <a:gridCol w="3886200"/>
              </a:tblGrid>
              <a:tr h="23963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Evidence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Where Can I Find</a:t>
                      </a:r>
                      <a:r>
                        <a:rPr lang="en-US" sz="1600" baseline="0" dirty="0" smtClean="0"/>
                        <a:t> It</a:t>
                      </a:r>
                      <a:endParaRPr lang="en-US" sz="1600" dirty="0"/>
                    </a:p>
                  </a:txBody>
                  <a:tcPr/>
                </a:tc>
              </a:tr>
              <a:tr h="68606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Programs</a:t>
                      </a:r>
                      <a:r>
                        <a:rPr lang="en-US" sz="1600" baseline="0" dirty="0" smtClean="0"/>
                        <a:t> and courses identify expected learning outcomes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Catalog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Course</a:t>
                      </a:r>
                      <a:r>
                        <a:rPr lang="en-US" sz="1600" baseline="0" dirty="0" smtClean="0"/>
                        <a:t> Syllabi</a:t>
                      </a:r>
                      <a:endParaRPr lang="en-US" sz="1600" dirty="0"/>
                    </a:p>
                  </a:txBody>
                  <a:tcPr/>
                </a:tc>
              </a:tr>
              <a:tr h="98009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Assessment</a:t>
                      </a:r>
                      <a:r>
                        <a:rPr lang="en-US" sz="1600" baseline="0" dirty="0" smtClean="0"/>
                        <a:t> of student learning at multiple levels: course, program and institutional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CCSSE</a:t>
                      </a:r>
                      <a:r>
                        <a:rPr lang="en-US" sz="1600" baseline="0" dirty="0" smtClean="0"/>
                        <a:t> Report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baseline="0" dirty="0" smtClean="0"/>
                        <a:t>Assessment  Reports to VPAA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baseline="0" dirty="0" smtClean="0"/>
                        <a:t>Strategic Planning Document</a:t>
                      </a:r>
                      <a:endParaRPr lang="en-US" sz="1600" dirty="0"/>
                    </a:p>
                  </a:txBody>
                  <a:tcPr/>
                </a:tc>
              </a:tr>
              <a:tr h="98009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Results of assessment of student learning is available to appropriate constituencies,</a:t>
                      </a:r>
                      <a:r>
                        <a:rPr lang="en-US" sz="1600" baseline="0" dirty="0" smtClean="0"/>
                        <a:t> including students.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CCSSE</a:t>
                      </a:r>
                      <a:r>
                        <a:rPr lang="en-US" sz="1600" baseline="0" dirty="0" smtClean="0"/>
                        <a:t> Report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baseline="0" dirty="0" smtClean="0"/>
                        <a:t>Media Releases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baseline="0" dirty="0" smtClean="0"/>
                        <a:t>Community Connection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baseline="0" dirty="0" smtClean="0"/>
                        <a:t>Website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baseline="0" dirty="0" smtClean="0"/>
                        <a:t>Rising Junior Exam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baseline="0" dirty="0" smtClean="0"/>
                        <a:t>Advisory Board Meetings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en-US" sz="1600" baseline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en-US" sz="1600" dirty="0"/>
                    </a:p>
                  </a:txBody>
                  <a:tcPr/>
                </a:tc>
              </a:tr>
              <a:tr h="127411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External accountability is integrated into assessment data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Graduation</a:t>
                      </a:r>
                      <a:r>
                        <a:rPr lang="en-US" sz="1600" baseline="0" dirty="0" smtClean="0"/>
                        <a:t> rates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baseline="0" dirty="0" smtClean="0"/>
                        <a:t>Pass rates on licensure exams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baseline="0" dirty="0" smtClean="0"/>
                        <a:t>Placement scores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baseline="0" dirty="0" smtClean="0"/>
                        <a:t>Transfer rates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baseline="0" dirty="0" smtClean="0"/>
                        <a:t>Advisory Boards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Evidence-3a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90600" y="1371600"/>
          <a:ext cx="8001000" cy="531346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14800"/>
                <a:gridCol w="3886200"/>
              </a:tblGrid>
              <a:tr h="31916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Evidence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Where Can I Find</a:t>
                      </a:r>
                      <a:r>
                        <a:rPr lang="en-US" sz="1600" baseline="0" dirty="0" smtClean="0"/>
                        <a:t> It</a:t>
                      </a:r>
                      <a:endParaRPr lang="en-US" sz="1600" dirty="0"/>
                    </a:p>
                  </a:txBody>
                  <a:tcPr/>
                </a:tc>
              </a:tr>
              <a:tr h="7834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Faculty</a:t>
                      </a:r>
                      <a:r>
                        <a:rPr lang="en-US" sz="1600" baseline="0" dirty="0" smtClean="0"/>
                        <a:t> is involved in defining expected student learning outcomes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Course Syllabi (COG)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Division Meeting minutes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US" sz="1600" dirty="0"/>
                    </a:p>
                  </a:txBody>
                  <a:tcPr/>
                </a:tc>
              </a:tr>
              <a:tr h="90331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Strategies are</a:t>
                      </a:r>
                      <a:r>
                        <a:rPr lang="en-US" sz="1600" baseline="0" dirty="0" smtClean="0"/>
                        <a:t> determined to assess outcome achievement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Pre-Post</a:t>
                      </a:r>
                      <a:r>
                        <a:rPr lang="en-US" sz="1600" baseline="0" dirty="0" smtClean="0"/>
                        <a:t> tests for competency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baseline="0" dirty="0" smtClean="0"/>
                        <a:t>Strategic Plan?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baseline="0" dirty="0" smtClean="0"/>
                        <a:t>Portfolio Assessments</a:t>
                      </a:r>
                      <a:endParaRPr lang="en-US" sz="1600" dirty="0"/>
                    </a:p>
                  </a:txBody>
                  <a:tcPr/>
                </a:tc>
              </a:tr>
              <a:tr h="90331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Faculty routinely review the effectiveness  and uses of student learning assessment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Student Evaluations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Strategic Planning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Course Syllabi</a:t>
                      </a:r>
                      <a:endParaRPr lang="en-US" sz="1600" dirty="0"/>
                    </a:p>
                  </a:txBody>
                  <a:tcPr/>
                </a:tc>
              </a:tr>
              <a:tr h="11743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Administrators routinely review the effectiveness  and uses of student learning assessment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Student</a:t>
                      </a:r>
                      <a:r>
                        <a:rPr lang="en-US" sz="1600" baseline="0" dirty="0" smtClean="0"/>
                        <a:t> assessment review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baseline="0" dirty="0" smtClean="0"/>
                        <a:t>Course syllabi review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baseline="0" dirty="0" smtClean="0"/>
                        <a:t>Assessment template submissions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baseline="0" dirty="0" smtClean="0"/>
                        <a:t>Professional reviews</a:t>
                      </a:r>
                      <a:endParaRPr lang="en-US" sz="1600" dirty="0"/>
                    </a:p>
                  </a:txBody>
                  <a:tcPr/>
                </a:tc>
              </a:tr>
              <a:tr h="117430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Organizational assessment</a:t>
                      </a:r>
                      <a:r>
                        <a:rPr lang="en-US" sz="1600" baseline="0" dirty="0" smtClean="0"/>
                        <a:t> extends to all educational offerings including credit and non-credit programs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Environmental scanning?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Strategic Planning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Continuing Education Programs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CCSSE Survey Items</a:t>
            </a:r>
            <a:br>
              <a:rPr lang="en-US" dirty="0" smtClean="0"/>
            </a:br>
            <a:r>
              <a:rPr lang="en-US" dirty="0" smtClean="0"/>
              <a:t>Indicators for 3a and 3b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95400"/>
            <a:ext cx="8001000" cy="5257800"/>
          </a:xfrm>
        </p:spPr>
        <p:txBody>
          <a:bodyPr/>
          <a:lstStyle/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Active and Collaborative Learning</a:t>
            </a:r>
          </a:p>
          <a:p>
            <a:pPr lvl="1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4a.Asked questions in class or contributed to class discussions</a:t>
            </a:r>
          </a:p>
          <a:p>
            <a:pPr lvl="1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4b.Made a class presentation</a:t>
            </a:r>
          </a:p>
          <a:p>
            <a:pPr lvl="1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4f.Worked with other students on projects during class</a:t>
            </a:r>
          </a:p>
          <a:p>
            <a:pPr lvl="1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4g.Worked with classmates outside of class to prepare class assignments</a:t>
            </a:r>
          </a:p>
          <a:p>
            <a:pPr lvl="1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4h.Tutored or taught other students (paid or voluntary)</a:t>
            </a:r>
          </a:p>
          <a:p>
            <a:pPr lvl="1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4i.Participated in a community-based project as part of a regular course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Student Effort</a:t>
            </a:r>
          </a:p>
          <a:p>
            <a:pPr lvl="1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4c.Prepared two or more drafts of a paper or assignment before turning it in</a:t>
            </a:r>
          </a:p>
          <a:p>
            <a:pPr lvl="1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4d.Worked on a paper or project that required integrating ideas or information from various resources</a:t>
            </a:r>
          </a:p>
          <a:p>
            <a:pPr lvl="1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10a.Preparing for class(studying, reading writing, homework, etc.)</a:t>
            </a:r>
          </a:p>
          <a:p>
            <a:pPr lvl="1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13h.Frequency of use: Computer lab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Academic Challenge</a:t>
            </a:r>
          </a:p>
          <a:p>
            <a:pPr lvl="1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4p.Worked harder than you thought you could to meet an instructor’s standards or expectations</a:t>
            </a:r>
          </a:p>
          <a:p>
            <a:pPr lvl="1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6a.Number of assigned textbooks, manuals, books or packs of course readings</a:t>
            </a:r>
          </a:p>
          <a:p>
            <a:pPr lvl="1"/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6c.Number of written papers or reports of any length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nity cutouts design template">
  <a:themeElements>
    <a:clrScheme name="Office Theme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4">
        <a:dk1>
          <a:srgbClr val="0000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6">
        <a:dk1>
          <a:srgbClr val="FFFFFF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</TotalTime>
  <Words>523</Words>
  <Application>Microsoft Office PowerPoint</Application>
  <PresentationFormat>On-screen Show (4:3)</PresentationFormat>
  <Paragraphs>101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Unity cutouts design template</vt:lpstr>
      <vt:lpstr>Criterion #3:  Student Learning and Effective Teaching</vt:lpstr>
      <vt:lpstr>Slide 2</vt:lpstr>
      <vt:lpstr>Slide 3</vt:lpstr>
      <vt:lpstr>Slide 4</vt:lpstr>
      <vt:lpstr>Criterion 3a Core Components</vt:lpstr>
      <vt:lpstr>Examples of Evidence-3a</vt:lpstr>
      <vt:lpstr>Examples of Evidence-3a</vt:lpstr>
      <vt:lpstr>CCSSE Survey Items Indicators for 3a and 3b</vt:lpstr>
    </vt:vector>
  </TitlesOfParts>
  <Manager/>
  <Company>Ozarka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Criterion #3:  Student Learning and Effective Teaching</dc:title>
  <dc:subject/>
  <dc:creator>hayers</dc:creator>
  <cp:keywords/>
  <dc:description/>
  <cp:lastModifiedBy>hayers</cp:lastModifiedBy>
  <cp:revision>17</cp:revision>
  <dcterms:created xsi:type="dcterms:W3CDTF">2008-09-19T15:48:38Z</dcterms:created>
  <dcterms:modified xsi:type="dcterms:W3CDTF">2008-09-19T18:16:07Z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TC102862161033</vt:lpwstr>
  </property>
</Properties>
</file>