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7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42" autoAdjust="0"/>
    <p:restoredTop sz="94660"/>
  </p:normalViewPr>
  <p:slideViewPr>
    <p:cSldViewPr>
      <p:cViewPr varScale="1">
        <p:scale>
          <a:sx n="66" d="100"/>
          <a:sy n="66" d="100"/>
        </p:scale>
        <p:origin x="-6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82C0A7-8A6F-40E2-BD08-1DF5F05EC8BD}" type="doc">
      <dgm:prSet loTypeId="urn:microsoft.com/office/officeart/2005/8/layout/radial4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CEB658-9FD6-4262-9D07-F8663BA30F19}">
      <dgm:prSet phldrT="[Text]"/>
      <dgm:spPr/>
      <dgm:t>
        <a:bodyPr/>
        <a:lstStyle/>
        <a:p>
          <a:r>
            <a:rPr lang="en-US" dirty="0" smtClean="0"/>
            <a:t>Check Feedback Loop and Plan Accordingly for the Future</a:t>
          </a:r>
          <a:endParaRPr lang="en-US" dirty="0"/>
        </a:p>
      </dgm:t>
    </dgm:pt>
    <dgm:pt modelId="{712E91AF-257B-42D2-9104-075B5855E106}" type="parTrans" cxnId="{80158DCD-4BB5-4EAB-9396-BE516B5D2498}">
      <dgm:prSet/>
      <dgm:spPr/>
      <dgm:t>
        <a:bodyPr/>
        <a:lstStyle/>
        <a:p>
          <a:endParaRPr lang="en-US"/>
        </a:p>
      </dgm:t>
    </dgm:pt>
    <dgm:pt modelId="{1D0185E8-E410-4120-BD9B-6CB28B491102}" type="sibTrans" cxnId="{80158DCD-4BB5-4EAB-9396-BE516B5D2498}">
      <dgm:prSet/>
      <dgm:spPr/>
      <dgm:t>
        <a:bodyPr/>
        <a:lstStyle/>
        <a:p>
          <a:endParaRPr lang="en-US"/>
        </a:p>
      </dgm:t>
    </dgm:pt>
    <dgm:pt modelId="{A1A1BABB-CC60-4F55-A9AC-9F748569AE82}">
      <dgm:prSet phldrT="[Text]"/>
      <dgm:spPr/>
      <dgm:t>
        <a:bodyPr/>
        <a:lstStyle/>
        <a:p>
          <a:r>
            <a:rPr lang="en-US" dirty="0" smtClean="0"/>
            <a:t>Individual Goals for Staff </a:t>
          </a:r>
          <a:endParaRPr lang="en-US" dirty="0"/>
        </a:p>
      </dgm:t>
    </dgm:pt>
    <dgm:pt modelId="{1D5542ED-42A1-4DAB-84AA-AB2A99E33631}" type="parTrans" cxnId="{72CF1FE4-CC65-4989-AE75-3F31BE1A049B}">
      <dgm:prSet/>
      <dgm:spPr/>
      <dgm:t>
        <a:bodyPr/>
        <a:lstStyle/>
        <a:p>
          <a:endParaRPr lang="en-US"/>
        </a:p>
      </dgm:t>
    </dgm:pt>
    <dgm:pt modelId="{2FF7FF91-A6EF-4650-B3BA-8F6F5FA2D098}" type="sibTrans" cxnId="{72CF1FE4-CC65-4989-AE75-3F31BE1A049B}">
      <dgm:prSet/>
      <dgm:spPr/>
      <dgm:t>
        <a:bodyPr/>
        <a:lstStyle/>
        <a:p>
          <a:endParaRPr lang="en-US"/>
        </a:p>
      </dgm:t>
    </dgm:pt>
    <dgm:pt modelId="{997C8004-1BDE-4F2F-BCFA-0F0CAF1CAA0A}">
      <dgm:prSet phldrT="[Text]"/>
      <dgm:spPr/>
      <dgm:t>
        <a:bodyPr/>
        <a:lstStyle/>
        <a:p>
          <a:r>
            <a:rPr lang="en-US" dirty="0" smtClean="0"/>
            <a:t>Goals for Committees and Task Forces </a:t>
          </a:r>
          <a:endParaRPr lang="en-US" dirty="0"/>
        </a:p>
      </dgm:t>
    </dgm:pt>
    <dgm:pt modelId="{660EC1E3-F3C2-429B-812E-D53919510657}" type="parTrans" cxnId="{DBF30CFC-BA09-49AC-87E6-BC02959B4F0D}">
      <dgm:prSet/>
      <dgm:spPr/>
      <dgm:t>
        <a:bodyPr/>
        <a:lstStyle/>
        <a:p>
          <a:endParaRPr lang="en-US"/>
        </a:p>
      </dgm:t>
    </dgm:pt>
    <dgm:pt modelId="{C8AB4785-3582-442B-A591-C24CC02815FA}" type="sibTrans" cxnId="{DBF30CFC-BA09-49AC-87E6-BC02959B4F0D}">
      <dgm:prSet/>
      <dgm:spPr/>
      <dgm:t>
        <a:bodyPr/>
        <a:lstStyle/>
        <a:p>
          <a:endParaRPr lang="en-US"/>
        </a:p>
      </dgm:t>
    </dgm:pt>
    <dgm:pt modelId="{B0EB4D5C-7788-4899-AE2F-ED1CD05059A4}">
      <dgm:prSet phldrT="[Text]"/>
      <dgm:spPr/>
      <dgm:t>
        <a:bodyPr/>
        <a:lstStyle/>
        <a:p>
          <a:r>
            <a:rPr lang="en-US" dirty="0" smtClean="0"/>
            <a:t>Goals for Divisions and Departments </a:t>
          </a:r>
          <a:endParaRPr lang="en-US" dirty="0"/>
        </a:p>
      </dgm:t>
    </dgm:pt>
    <dgm:pt modelId="{4D119817-3B77-4DB4-94FA-620DEA520484}" type="parTrans" cxnId="{4D959FB7-D485-4D5D-B23E-B9D17BDACBE1}">
      <dgm:prSet/>
      <dgm:spPr/>
      <dgm:t>
        <a:bodyPr/>
        <a:lstStyle/>
        <a:p>
          <a:endParaRPr lang="en-US"/>
        </a:p>
      </dgm:t>
    </dgm:pt>
    <dgm:pt modelId="{E1A4217E-880F-44A5-8336-6D7A86901FF9}" type="sibTrans" cxnId="{4D959FB7-D485-4D5D-B23E-B9D17BDACBE1}">
      <dgm:prSet/>
      <dgm:spPr/>
      <dgm:t>
        <a:bodyPr/>
        <a:lstStyle/>
        <a:p>
          <a:endParaRPr lang="en-US"/>
        </a:p>
      </dgm:t>
    </dgm:pt>
    <dgm:pt modelId="{1C06F303-61FD-4312-B23E-4C082A2E7945}">
      <dgm:prSet phldrT="[Text]"/>
      <dgm:spPr/>
      <dgm:t>
        <a:bodyPr/>
        <a:lstStyle/>
        <a:p>
          <a:r>
            <a:rPr lang="en-US" dirty="0" smtClean="0"/>
            <a:t>Individual Goals for Instructors </a:t>
          </a:r>
          <a:endParaRPr lang="en-US" dirty="0"/>
        </a:p>
      </dgm:t>
    </dgm:pt>
    <dgm:pt modelId="{34C0A3B7-5809-4948-921B-CC52F72180CD}" type="parTrans" cxnId="{7055F61E-CA8C-45F1-9440-3C53ED2CC653}">
      <dgm:prSet/>
      <dgm:spPr/>
      <dgm:t>
        <a:bodyPr/>
        <a:lstStyle/>
        <a:p>
          <a:endParaRPr lang="en-US"/>
        </a:p>
      </dgm:t>
    </dgm:pt>
    <dgm:pt modelId="{17F25389-CBD5-4D17-BB6B-0CFE7B698867}" type="sibTrans" cxnId="{7055F61E-CA8C-45F1-9440-3C53ED2CC653}">
      <dgm:prSet/>
      <dgm:spPr/>
      <dgm:t>
        <a:bodyPr/>
        <a:lstStyle/>
        <a:p>
          <a:endParaRPr lang="en-US"/>
        </a:p>
      </dgm:t>
    </dgm:pt>
    <dgm:pt modelId="{A3EF4B18-94CD-4B2A-8E33-D8CA99343FDA}">
      <dgm:prSet phldrT="[Text]"/>
      <dgm:spPr/>
      <dgm:t>
        <a:bodyPr/>
        <a:lstStyle/>
        <a:p>
          <a:r>
            <a:rPr lang="en-US" dirty="0" smtClean="0"/>
            <a:t>Tie Everything to the Budget</a:t>
          </a:r>
          <a:endParaRPr lang="en-US" dirty="0"/>
        </a:p>
      </dgm:t>
    </dgm:pt>
    <dgm:pt modelId="{516638B1-15CF-4C77-AC9D-2B60025516BC}" type="parTrans" cxnId="{CA2E8C1C-5F87-4E6A-B2B0-38D8092AB7AB}">
      <dgm:prSet/>
      <dgm:spPr/>
      <dgm:t>
        <a:bodyPr/>
        <a:lstStyle/>
        <a:p>
          <a:endParaRPr lang="en-US"/>
        </a:p>
      </dgm:t>
    </dgm:pt>
    <dgm:pt modelId="{2C33C69F-06C6-40C0-867D-59FE898850B6}" type="sibTrans" cxnId="{CA2E8C1C-5F87-4E6A-B2B0-38D8092AB7AB}">
      <dgm:prSet/>
      <dgm:spPr/>
      <dgm:t>
        <a:bodyPr/>
        <a:lstStyle/>
        <a:p>
          <a:endParaRPr lang="en-US"/>
        </a:p>
      </dgm:t>
    </dgm:pt>
    <dgm:pt modelId="{07C06E9D-BC1B-48AD-A4F4-378CDE486460}" type="pres">
      <dgm:prSet presAssocID="{7882C0A7-8A6F-40E2-BD08-1DF5F05EC8B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EE0FD5D-4BBB-4DBA-AEF7-0E935B0E3778}" type="pres">
      <dgm:prSet presAssocID="{0CCEB658-9FD6-4262-9D07-F8663BA30F19}" presName="centerShape" presStyleLbl="node0" presStyleIdx="0" presStyleCnt="1"/>
      <dgm:spPr/>
      <dgm:t>
        <a:bodyPr/>
        <a:lstStyle/>
        <a:p>
          <a:endParaRPr lang="en-US"/>
        </a:p>
      </dgm:t>
    </dgm:pt>
    <dgm:pt modelId="{A596E5CA-7FD0-4E3A-926D-1C0073688392}" type="pres">
      <dgm:prSet presAssocID="{516638B1-15CF-4C77-AC9D-2B60025516BC}" presName="parTrans" presStyleLbl="bgSibTrans2D1" presStyleIdx="0" presStyleCnt="5"/>
      <dgm:spPr/>
      <dgm:t>
        <a:bodyPr/>
        <a:lstStyle/>
        <a:p>
          <a:endParaRPr lang="en-US"/>
        </a:p>
      </dgm:t>
    </dgm:pt>
    <dgm:pt modelId="{33DC38D5-58D4-42AF-B81E-C3663402005E}" type="pres">
      <dgm:prSet presAssocID="{A3EF4B18-94CD-4B2A-8E33-D8CA99343FD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81D5F8-7EDD-4A0B-9F92-F717BD48A182}" type="pres">
      <dgm:prSet presAssocID="{34C0A3B7-5809-4948-921B-CC52F72180CD}" presName="parTrans" presStyleLbl="bgSibTrans2D1" presStyleIdx="1" presStyleCnt="5"/>
      <dgm:spPr/>
      <dgm:t>
        <a:bodyPr/>
        <a:lstStyle/>
        <a:p>
          <a:endParaRPr lang="en-US"/>
        </a:p>
      </dgm:t>
    </dgm:pt>
    <dgm:pt modelId="{F8D1D35C-5378-47DD-9630-5C7DEA7A299C}" type="pres">
      <dgm:prSet presAssocID="{1C06F303-61FD-4312-B23E-4C082A2E7945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18EBB2-512F-4201-A8ED-D24D64D584F2}" type="pres">
      <dgm:prSet presAssocID="{4D119817-3B77-4DB4-94FA-620DEA520484}" presName="parTrans" presStyleLbl="bgSibTrans2D1" presStyleIdx="2" presStyleCnt="5"/>
      <dgm:spPr/>
      <dgm:t>
        <a:bodyPr/>
        <a:lstStyle/>
        <a:p>
          <a:endParaRPr lang="en-US"/>
        </a:p>
      </dgm:t>
    </dgm:pt>
    <dgm:pt modelId="{C39270B2-9BB4-4F8E-9991-C851BAC70E6A}" type="pres">
      <dgm:prSet presAssocID="{B0EB4D5C-7788-4899-AE2F-ED1CD05059A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E1831E-ABBB-417C-87DC-E13880EA08B8}" type="pres">
      <dgm:prSet presAssocID="{1D5542ED-42A1-4DAB-84AA-AB2A99E33631}" presName="parTrans" presStyleLbl="bgSibTrans2D1" presStyleIdx="3" presStyleCnt="5"/>
      <dgm:spPr/>
      <dgm:t>
        <a:bodyPr/>
        <a:lstStyle/>
        <a:p>
          <a:endParaRPr lang="en-US"/>
        </a:p>
      </dgm:t>
    </dgm:pt>
    <dgm:pt modelId="{F5278411-887A-4BA9-AD80-827968211957}" type="pres">
      <dgm:prSet presAssocID="{A1A1BABB-CC60-4F55-A9AC-9F748569AE8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34D711-CB0B-45E1-8E6D-49C3A968FE31}" type="pres">
      <dgm:prSet presAssocID="{660EC1E3-F3C2-429B-812E-D53919510657}" presName="parTrans" presStyleLbl="bgSibTrans2D1" presStyleIdx="4" presStyleCnt="5"/>
      <dgm:spPr/>
      <dgm:t>
        <a:bodyPr/>
        <a:lstStyle/>
        <a:p>
          <a:endParaRPr lang="en-US"/>
        </a:p>
      </dgm:t>
    </dgm:pt>
    <dgm:pt modelId="{9800F414-AD35-4EDE-911C-8E5D59C2A051}" type="pres">
      <dgm:prSet presAssocID="{997C8004-1BDE-4F2F-BCFA-0F0CAF1CAA0A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1408807-E38E-460C-A1FB-7C5F3C579065}" type="presOf" srcId="{A3EF4B18-94CD-4B2A-8E33-D8CA99343FDA}" destId="{33DC38D5-58D4-42AF-B81E-C3663402005E}" srcOrd="0" destOrd="0" presId="urn:microsoft.com/office/officeart/2005/8/layout/radial4"/>
    <dgm:cxn modelId="{A1CE48FE-7AA1-46B1-9169-EEBAE034726C}" type="presOf" srcId="{B0EB4D5C-7788-4899-AE2F-ED1CD05059A4}" destId="{C39270B2-9BB4-4F8E-9991-C851BAC70E6A}" srcOrd="0" destOrd="0" presId="urn:microsoft.com/office/officeart/2005/8/layout/radial4"/>
    <dgm:cxn modelId="{5016CA28-2AF5-4184-A017-20C4C48F8B90}" type="presOf" srcId="{4D119817-3B77-4DB4-94FA-620DEA520484}" destId="{B018EBB2-512F-4201-A8ED-D24D64D584F2}" srcOrd="0" destOrd="0" presId="urn:microsoft.com/office/officeart/2005/8/layout/radial4"/>
    <dgm:cxn modelId="{FF297B6D-AC8F-42D2-BC57-F6F11B4787FC}" type="presOf" srcId="{34C0A3B7-5809-4948-921B-CC52F72180CD}" destId="{DA81D5F8-7EDD-4A0B-9F92-F717BD48A182}" srcOrd="0" destOrd="0" presId="urn:microsoft.com/office/officeart/2005/8/layout/radial4"/>
    <dgm:cxn modelId="{DBF30CFC-BA09-49AC-87E6-BC02959B4F0D}" srcId="{0CCEB658-9FD6-4262-9D07-F8663BA30F19}" destId="{997C8004-1BDE-4F2F-BCFA-0F0CAF1CAA0A}" srcOrd="4" destOrd="0" parTransId="{660EC1E3-F3C2-429B-812E-D53919510657}" sibTransId="{C8AB4785-3582-442B-A591-C24CC02815FA}"/>
    <dgm:cxn modelId="{241D678C-1E1D-4315-947D-4606BC9BB276}" type="presOf" srcId="{A1A1BABB-CC60-4F55-A9AC-9F748569AE82}" destId="{F5278411-887A-4BA9-AD80-827968211957}" srcOrd="0" destOrd="0" presId="urn:microsoft.com/office/officeart/2005/8/layout/radial4"/>
    <dgm:cxn modelId="{C13EAA12-54C2-4353-8FEB-A251D8F0B19B}" type="presOf" srcId="{7882C0A7-8A6F-40E2-BD08-1DF5F05EC8BD}" destId="{07C06E9D-BC1B-48AD-A4F4-378CDE486460}" srcOrd="0" destOrd="0" presId="urn:microsoft.com/office/officeart/2005/8/layout/radial4"/>
    <dgm:cxn modelId="{72CF1FE4-CC65-4989-AE75-3F31BE1A049B}" srcId="{0CCEB658-9FD6-4262-9D07-F8663BA30F19}" destId="{A1A1BABB-CC60-4F55-A9AC-9F748569AE82}" srcOrd="3" destOrd="0" parTransId="{1D5542ED-42A1-4DAB-84AA-AB2A99E33631}" sibTransId="{2FF7FF91-A6EF-4650-B3BA-8F6F5FA2D098}"/>
    <dgm:cxn modelId="{80158DCD-4BB5-4EAB-9396-BE516B5D2498}" srcId="{7882C0A7-8A6F-40E2-BD08-1DF5F05EC8BD}" destId="{0CCEB658-9FD6-4262-9D07-F8663BA30F19}" srcOrd="0" destOrd="0" parTransId="{712E91AF-257B-42D2-9104-075B5855E106}" sibTransId="{1D0185E8-E410-4120-BD9B-6CB28B491102}"/>
    <dgm:cxn modelId="{A268BD19-A94E-4E4C-9371-CB76B3A8EED9}" type="presOf" srcId="{0CCEB658-9FD6-4262-9D07-F8663BA30F19}" destId="{AEE0FD5D-4BBB-4DBA-AEF7-0E935B0E3778}" srcOrd="0" destOrd="0" presId="urn:microsoft.com/office/officeart/2005/8/layout/radial4"/>
    <dgm:cxn modelId="{42BFAAE4-805A-4452-9AE5-C746250634E9}" type="presOf" srcId="{1D5542ED-42A1-4DAB-84AA-AB2A99E33631}" destId="{DEE1831E-ABBB-417C-87DC-E13880EA08B8}" srcOrd="0" destOrd="0" presId="urn:microsoft.com/office/officeart/2005/8/layout/radial4"/>
    <dgm:cxn modelId="{D53B414A-97CE-4CFD-9CCA-453EB8525B8F}" type="presOf" srcId="{660EC1E3-F3C2-429B-812E-D53919510657}" destId="{3834D711-CB0B-45E1-8E6D-49C3A968FE31}" srcOrd="0" destOrd="0" presId="urn:microsoft.com/office/officeart/2005/8/layout/radial4"/>
    <dgm:cxn modelId="{27C959E2-4AD8-4ADC-999F-BC723A6F4CB3}" type="presOf" srcId="{516638B1-15CF-4C77-AC9D-2B60025516BC}" destId="{A596E5CA-7FD0-4E3A-926D-1C0073688392}" srcOrd="0" destOrd="0" presId="urn:microsoft.com/office/officeart/2005/8/layout/radial4"/>
    <dgm:cxn modelId="{4D959FB7-D485-4D5D-B23E-B9D17BDACBE1}" srcId="{0CCEB658-9FD6-4262-9D07-F8663BA30F19}" destId="{B0EB4D5C-7788-4899-AE2F-ED1CD05059A4}" srcOrd="2" destOrd="0" parTransId="{4D119817-3B77-4DB4-94FA-620DEA520484}" sibTransId="{E1A4217E-880F-44A5-8336-6D7A86901FF9}"/>
    <dgm:cxn modelId="{7055F61E-CA8C-45F1-9440-3C53ED2CC653}" srcId="{0CCEB658-9FD6-4262-9D07-F8663BA30F19}" destId="{1C06F303-61FD-4312-B23E-4C082A2E7945}" srcOrd="1" destOrd="0" parTransId="{34C0A3B7-5809-4948-921B-CC52F72180CD}" sibTransId="{17F25389-CBD5-4D17-BB6B-0CFE7B698867}"/>
    <dgm:cxn modelId="{B99AFA28-D021-44B4-81DF-92D19EA1F60C}" type="presOf" srcId="{1C06F303-61FD-4312-B23E-4C082A2E7945}" destId="{F8D1D35C-5378-47DD-9630-5C7DEA7A299C}" srcOrd="0" destOrd="0" presId="urn:microsoft.com/office/officeart/2005/8/layout/radial4"/>
    <dgm:cxn modelId="{CA2E8C1C-5F87-4E6A-B2B0-38D8092AB7AB}" srcId="{0CCEB658-9FD6-4262-9D07-F8663BA30F19}" destId="{A3EF4B18-94CD-4B2A-8E33-D8CA99343FDA}" srcOrd="0" destOrd="0" parTransId="{516638B1-15CF-4C77-AC9D-2B60025516BC}" sibTransId="{2C33C69F-06C6-40C0-867D-59FE898850B6}"/>
    <dgm:cxn modelId="{87FF7949-B9BC-4A1F-A8E5-199DD787B9DE}" type="presOf" srcId="{997C8004-1BDE-4F2F-BCFA-0F0CAF1CAA0A}" destId="{9800F414-AD35-4EDE-911C-8E5D59C2A051}" srcOrd="0" destOrd="0" presId="urn:microsoft.com/office/officeart/2005/8/layout/radial4"/>
    <dgm:cxn modelId="{D182F0EB-DEDF-4A39-8DC8-23EB16424B76}" type="presParOf" srcId="{07C06E9D-BC1B-48AD-A4F4-378CDE486460}" destId="{AEE0FD5D-4BBB-4DBA-AEF7-0E935B0E3778}" srcOrd="0" destOrd="0" presId="urn:microsoft.com/office/officeart/2005/8/layout/radial4"/>
    <dgm:cxn modelId="{E7DF3C8A-6179-46F7-B1D3-25A4268867F9}" type="presParOf" srcId="{07C06E9D-BC1B-48AD-A4F4-378CDE486460}" destId="{A596E5CA-7FD0-4E3A-926D-1C0073688392}" srcOrd="1" destOrd="0" presId="urn:microsoft.com/office/officeart/2005/8/layout/radial4"/>
    <dgm:cxn modelId="{20411457-FB22-42D1-A6B7-10CEDA6EFE8B}" type="presParOf" srcId="{07C06E9D-BC1B-48AD-A4F4-378CDE486460}" destId="{33DC38D5-58D4-42AF-B81E-C3663402005E}" srcOrd="2" destOrd="0" presId="urn:microsoft.com/office/officeart/2005/8/layout/radial4"/>
    <dgm:cxn modelId="{DB6545BE-B869-45D8-B6E7-4F84BBC31BE7}" type="presParOf" srcId="{07C06E9D-BC1B-48AD-A4F4-378CDE486460}" destId="{DA81D5F8-7EDD-4A0B-9F92-F717BD48A182}" srcOrd="3" destOrd="0" presId="urn:microsoft.com/office/officeart/2005/8/layout/radial4"/>
    <dgm:cxn modelId="{DF1FA996-525C-48D1-A39C-336E0078E977}" type="presParOf" srcId="{07C06E9D-BC1B-48AD-A4F4-378CDE486460}" destId="{F8D1D35C-5378-47DD-9630-5C7DEA7A299C}" srcOrd="4" destOrd="0" presId="urn:microsoft.com/office/officeart/2005/8/layout/radial4"/>
    <dgm:cxn modelId="{423D3CAA-8277-478E-8463-F15C13C62669}" type="presParOf" srcId="{07C06E9D-BC1B-48AD-A4F4-378CDE486460}" destId="{B018EBB2-512F-4201-A8ED-D24D64D584F2}" srcOrd="5" destOrd="0" presId="urn:microsoft.com/office/officeart/2005/8/layout/radial4"/>
    <dgm:cxn modelId="{6DE0F379-D7AF-49CB-B913-CE07458904FF}" type="presParOf" srcId="{07C06E9D-BC1B-48AD-A4F4-378CDE486460}" destId="{C39270B2-9BB4-4F8E-9991-C851BAC70E6A}" srcOrd="6" destOrd="0" presId="urn:microsoft.com/office/officeart/2005/8/layout/radial4"/>
    <dgm:cxn modelId="{3DB8F771-5082-4D09-A548-AA586F2813D6}" type="presParOf" srcId="{07C06E9D-BC1B-48AD-A4F4-378CDE486460}" destId="{DEE1831E-ABBB-417C-87DC-E13880EA08B8}" srcOrd="7" destOrd="0" presId="urn:microsoft.com/office/officeart/2005/8/layout/radial4"/>
    <dgm:cxn modelId="{ABABA658-37D1-425B-8486-47F4BF5AC7DB}" type="presParOf" srcId="{07C06E9D-BC1B-48AD-A4F4-378CDE486460}" destId="{F5278411-887A-4BA9-AD80-827968211957}" srcOrd="8" destOrd="0" presId="urn:microsoft.com/office/officeart/2005/8/layout/radial4"/>
    <dgm:cxn modelId="{6B2F86D7-C6FE-4B45-BA61-F089B02235F2}" type="presParOf" srcId="{07C06E9D-BC1B-48AD-A4F4-378CDE486460}" destId="{3834D711-CB0B-45E1-8E6D-49C3A968FE31}" srcOrd="9" destOrd="0" presId="urn:microsoft.com/office/officeart/2005/8/layout/radial4"/>
    <dgm:cxn modelId="{A8BFD234-22F1-4F72-B4FC-17776FCF7707}" type="presParOf" srcId="{07C06E9D-BC1B-48AD-A4F4-378CDE486460}" destId="{9800F414-AD35-4EDE-911C-8E5D59C2A051}" srcOrd="10" destOrd="0" presId="urn:microsoft.com/office/officeart/2005/8/layout/radial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9433327-DAF0-486E-8D5F-9D7542903434}" type="datetimeFigureOut">
              <a:rPr lang="en-US" smtClean="0"/>
              <a:pPr/>
              <a:t>11/20/2008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0D7F01E4-5827-4E5C-B1AB-1BB18F48ECE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33327-DAF0-486E-8D5F-9D7542903434}" type="datetimeFigureOut">
              <a:rPr lang="en-US" smtClean="0"/>
              <a:pPr/>
              <a:t>11/20/2008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F01E4-5827-4E5C-B1AB-1BB18F48ECE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33327-DAF0-486E-8D5F-9D7542903434}" type="datetimeFigureOut">
              <a:rPr lang="en-US" smtClean="0"/>
              <a:pPr/>
              <a:t>11/20/2008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F01E4-5827-4E5C-B1AB-1BB18F48ECE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9433327-DAF0-486E-8D5F-9D7542903434}" type="datetimeFigureOut">
              <a:rPr lang="en-US" smtClean="0"/>
              <a:pPr/>
              <a:t>11/20/2008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F01E4-5827-4E5C-B1AB-1BB18F48ECE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9433327-DAF0-486E-8D5F-9D7542903434}" type="datetimeFigureOut">
              <a:rPr lang="en-US" smtClean="0"/>
              <a:pPr/>
              <a:t>11/20/2008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0D7F01E4-5827-4E5C-B1AB-1BB18F48ECE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9433327-DAF0-486E-8D5F-9D7542903434}" type="datetimeFigureOut">
              <a:rPr lang="en-US" smtClean="0"/>
              <a:pPr/>
              <a:t>11/20/2008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D7F01E4-5827-4E5C-B1AB-1BB18F48ECE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9433327-DAF0-486E-8D5F-9D7542903434}" type="datetimeFigureOut">
              <a:rPr lang="en-US" smtClean="0"/>
              <a:pPr/>
              <a:t>11/20/2008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0D7F01E4-5827-4E5C-B1AB-1BB18F48ECE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33327-DAF0-486E-8D5F-9D7542903434}" type="datetimeFigureOut">
              <a:rPr lang="en-US" smtClean="0"/>
              <a:pPr/>
              <a:t>11/20/2008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F01E4-5827-4E5C-B1AB-1BB18F48ECE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9433327-DAF0-486E-8D5F-9D7542903434}" type="datetimeFigureOut">
              <a:rPr lang="en-US" smtClean="0"/>
              <a:pPr/>
              <a:t>11/20/2008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D7F01E4-5827-4E5C-B1AB-1BB18F48ECE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9433327-DAF0-486E-8D5F-9D7542903434}" type="datetimeFigureOut">
              <a:rPr lang="en-US" smtClean="0"/>
              <a:pPr/>
              <a:t>11/20/2008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0D7F01E4-5827-4E5C-B1AB-1BB18F48ECE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9433327-DAF0-486E-8D5F-9D7542903434}" type="datetimeFigureOut">
              <a:rPr lang="en-US" smtClean="0"/>
              <a:pPr/>
              <a:t>11/20/2008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0D7F01E4-5827-4E5C-B1AB-1BB18F48ECE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9433327-DAF0-486E-8D5F-9D7542903434}" type="datetimeFigureOut">
              <a:rPr lang="en-US" smtClean="0"/>
              <a:pPr/>
              <a:t>11/20/2008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D7F01E4-5827-4E5C-B1AB-1BB18F48ECE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8062912" cy="1470025"/>
          </a:xfrm>
        </p:spPr>
        <p:txBody>
          <a:bodyPr>
            <a:normAutofit/>
          </a:bodyPr>
          <a:lstStyle/>
          <a:p>
            <a:r>
              <a:rPr lang="en-US" sz="5400" dirty="0" smtClean="0"/>
              <a:t>Assessment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667000"/>
            <a:ext cx="8062912" cy="1752600"/>
          </a:xfrm>
        </p:spPr>
        <p:txBody>
          <a:bodyPr/>
          <a:lstStyle/>
          <a:p>
            <a:r>
              <a:rPr lang="en-US" dirty="0" smtClean="0"/>
              <a:t>Taking a Closer Look at Improving Ozarka College through Assessment Activities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 And Planning Loop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we have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Assessment Matrix</a:t>
            </a:r>
          </a:p>
          <a:p>
            <a:r>
              <a:rPr lang="en-US" dirty="0" smtClean="0"/>
              <a:t>Assessment Calendar</a:t>
            </a:r>
          </a:p>
          <a:p>
            <a:r>
              <a:rPr lang="en-US" dirty="0" smtClean="0"/>
              <a:t>Assessment Glossary</a:t>
            </a:r>
          </a:p>
          <a:p>
            <a:r>
              <a:rPr lang="en-US" dirty="0" smtClean="0"/>
              <a:t>Planning Manual and Results</a:t>
            </a:r>
          </a:p>
          <a:p>
            <a:r>
              <a:rPr lang="en-US" dirty="0" smtClean="0"/>
              <a:t>Budgeting Process</a:t>
            </a:r>
          </a:p>
          <a:p>
            <a:r>
              <a:rPr lang="en-US" dirty="0" smtClean="0"/>
              <a:t>College Planning and Effectiveness Committee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Activity/Discussion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16608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Review the assessment calendar. Discuss examples you’ve seen where campus improvements followed assessment data</a:t>
            </a:r>
            <a:r>
              <a:rPr lang="en-US" sz="2800" dirty="0" smtClean="0"/>
              <a:t>.  Also discuss evidence needed for improvements.</a:t>
            </a:r>
            <a:endParaRPr lang="en-US" sz="2800" dirty="0"/>
          </a:p>
        </p:txBody>
      </p:sp>
      <p:pic>
        <p:nvPicPr>
          <p:cNvPr id="3074" name="Picture 2" descr="D:\Documents and Settings\karla\Local Settings\Temporary Internet Files\Content.IE5\S9W7N51H\MPj0406518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3048000"/>
            <a:ext cx="5181600" cy="34530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Comments</a:t>
            </a:r>
            <a:endParaRPr lang="en-US" dirty="0"/>
          </a:p>
        </p:txBody>
      </p:sp>
      <p:pic>
        <p:nvPicPr>
          <p:cNvPr id="2051" name="Picture 3" descr="D:\Documents and Settings\karla\Local Settings\Temporary Internet Files\Content.IE5\MDAOYTB4\MCAN01631_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2895600"/>
            <a:ext cx="4036337" cy="3468986"/>
          </a:xfrm>
          <a:prstGeom prst="rect">
            <a:avLst/>
          </a:prstGeom>
          <a:noFill/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76400"/>
            <a:ext cx="4191000" cy="4473608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Document your assessment plans</a:t>
            </a:r>
          </a:p>
          <a:p>
            <a:r>
              <a:rPr lang="en-US" dirty="0" smtClean="0"/>
              <a:t>Document your assessment results</a:t>
            </a:r>
          </a:p>
          <a:p>
            <a:r>
              <a:rPr lang="en-US" dirty="0" smtClean="0"/>
              <a:t>Document your use of the assessment information</a:t>
            </a:r>
          </a:p>
          <a:p>
            <a:r>
              <a:rPr lang="en-US" dirty="0" smtClean="0"/>
              <a:t>All this equals evidence for HLC!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Focus on Focus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Higher Learning Commission </a:t>
            </a:r>
          </a:p>
          <a:p>
            <a:pPr lvl="1"/>
            <a:r>
              <a:rPr lang="en-US" dirty="0" smtClean="0"/>
              <a:t>Recommended Review of General Education Outcomes</a:t>
            </a:r>
          </a:p>
          <a:p>
            <a:pPr lvl="1"/>
            <a:r>
              <a:rPr lang="en-US" dirty="0" smtClean="0"/>
              <a:t>Suggested Enhanced Assessment Activities</a:t>
            </a:r>
          </a:p>
          <a:p>
            <a:pPr lvl="2"/>
            <a:r>
              <a:rPr lang="en-US" dirty="0" smtClean="0"/>
              <a:t>More evidence and documentation</a:t>
            </a:r>
          </a:p>
          <a:p>
            <a:pPr lvl="2"/>
            <a:r>
              <a:rPr lang="en-US" dirty="0" smtClean="0"/>
              <a:t>More use of data to implement campus improvements and drive budgets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Assessment Defined:</a:t>
            </a:r>
          </a:p>
          <a:p>
            <a:pPr lvl="1"/>
            <a:r>
              <a:rPr lang="en-US" dirty="0" smtClean="0"/>
              <a:t>Assessment is the process of documenting, in measurable terms, certain knowledge, skills, attitudes and beliefs.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Assessment can be classified:</a:t>
            </a:r>
          </a:p>
          <a:p>
            <a:pPr lvl="1"/>
            <a:r>
              <a:rPr lang="en-US" dirty="0" smtClean="0"/>
              <a:t>Formative or Summative</a:t>
            </a:r>
          </a:p>
          <a:p>
            <a:pPr lvl="1"/>
            <a:r>
              <a:rPr lang="en-US" dirty="0" smtClean="0"/>
              <a:t>Objective or Subjective</a:t>
            </a:r>
          </a:p>
          <a:p>
            <a:pPr lvl="1"/>
            <a:r>
              <a:rPr lang="en-US" dirty="0" smtClean="0"/>
              <a:t>Informal or Formal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Formative v. Summative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Formative:  happens throughout the course or project to aid learning or improvement</a:t>
            </a:r>
          </a:p>
          <a:p>
            <a:pPr lvl="1"/>
            <a:r>
              <a:rPr lang="en-US" dirty="0" smtClean="0"/>
              <a:t>Example:  CATS (Classroom Assessment Techniques…muddiest point)</a:t>
            </a:r>
          </a:p>
          <a:p>
            <a:r>
              <a:rPr lang="en-US" dirty="0" smtClean="0"/>
              <a:t> Summative:  happens at the end of the course or project</a:t>
            </a:r>
          </a:p>
          <a:p>
            <a:pPr lvl="1"/>
            <a:r>
              <a:rPr lang="en-US" dirty="0" smtClean="0"/>
              <a:t>Example:  Comprehensive final, CE course evaluation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 v. Subjective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Objective:  questioning has a single answer or response</a:t>
            </a:r>
          </a:p>
          <a:p>
            <a:pPr lvl="1"/>
            <a:r>
              <a:rPr lang="en-US" dirty="0" smtClean="0"/>
              <a:t>Example:  T/F or multiple choice questions</a:t>
            </a:r>
          </a:p>
          <a:p>
            <a:r>
              <a:rPr lang="en-US" dirty="0" smtClean="0"/>
              <a:t>Subjective:  questioning has more than one correct answer</a:t>
            </a:r>
          </a:p>
          <a:p>
            <a:pPr lvl="1"/>
            <a:r>
              <a:rPr lang="en-US" dirty="0" smtClean="0"/>
              <a:t>Example:  essay question or survey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 v. Informal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Formal assessment involves written documentation</a:t>
            </a:r>
          </a:p>
          <a:p>
            <a:pPr lvl="1"/>
            <a:r>
              <a:rPr lang="en-US" dirty="0" smtClean="0"/>
              <a:t>Example: a test, a survey, etc.</a:t>
            </a:r>
          </a:p>
          <a:p>
            <a:r>
              <a:rPr lang="en-US" dirty="0" smtClean="0"/>
              <a:t>Informal assessment is casual or random</a:t>
            </a:r>
          </a:p>
          <a:p>
            <a:pPr lvl="1"/>
            <a:r>
              <a:rPr lang="en-US" dirty="0" smtClean="0"/>
              <a:t>Example:  observation, participation, peer review, discussion, focus groups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AKA Quantitative and Qualitative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valid:  measures what it is intended to measure</a:t>
            </a:r>
          </a:p>
          <a:p>
            <a:r>
              <a:rPr lang="en-US" dirty="0" smtClean="0"/>
              <a:t>Is reliable:  consistent and accurately completed without bias</a:t>
            </a:r>
          </a:p>
          <a:p>
            <a:endParaRPr lang="en-US" dirty="0"/>
          </a:p>
        </p:txBody>
      </p:sp>
      <p:pic>
        <p:nvPicPr>
          <p:cNvPr id="1026" name="Picture 2" descr="D:\Documents and Settings\karla\Local Settings\Temporary Internet Files\Content.IE5\MDAOYTB4\MCj0412486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3733800"/>
            <a:ext cx="2326741" cy="29529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Ozarka’s Assessment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30808"/>
          </a:xfrm>
        </p:spPr>
        <p:txBody>
          <a:bodyPr/>
          <a:lstStyle/>
          <a:p>
            <a:r>
              <a:rPr lang="en-US" dirty="0" smtClean="0"/>
              <a:t>Determine what assessment activity to do based on the information you want</a:t>
            </a:r>
          </a:p>
          <a:p>
            <a:r>
              <a:rPr lang="en-US" dirty="0" smtClean="0"/>
              <a:t>Conduct the assessment activity using a reliable and measurable method</a:t>
            </a:r>
          </a:p>
          <a:p>
            <a:r>
              <a:rPr lang="en-US" dirty="0" smtClean="0"/>
              <a:t>Look </a:t>
            </a:r>
            <a:r>
              <a:rPr lang="en-US" dirty="0" smtClean="0"/>
              <a:t>at (really </a:t>
            </a:r>
            <a:r>
              <a:rPr lang="en-US" dirty="0" smtClean="0"/>
              <a:t>analyze) the information you obtain from the assessment activity</a:t>
            </a:r>
          </a:p>
          <a:p>
            <a:r>
              <a:rPr lang="en-US" dirty="0" smtClean="0"/>
              <a:t>Decide what you’ve learned and how you can incorporate that information to improve your processes &amp; functions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300</TotalTime>
  <Words>389</Words>
  <Application>Microsoft Office PowerPoint</Application>
  <PresentationFormat>On-screen Show (4:3)</PresentationFormat>
  <Paragraphs>62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Verve</vt:lpstr>
      <vt:lpstr>Assessment</vt:lpstr>
      <vt:lpstr>Focus on Focus</vt:lpstr>
      <vt:lpstr>Assessment</vt:lpstr>
      <vt:lpstr>Assessment Types</vt:lpstr>
      <vt:lpstr>Formative v. Summative</vt:lpstr>
      <vt:lpstr>Objective v. Subjective</vt:lpstr>
      <vt:lpstr>Formal v. Informal</vt:lpstr>
      <vt:lpstr>Good Assessment</vt:lpstr>
      <vt:lpstr>Ozarka’s Assessment Cycle</vt:lpstr>
      <vt:lpstr>Assessment And Planning Loop</vt:lpstr>
      <vt:lpstr>Tools we have</vt:lpstr>
      <vt:lpstr>Activity/Discussion</vt:lpstr>
      <vt:lpstr>Summary Comments</vt:lpstr>
    </vt:vector>
  </TitlesOfParts>
  <Company>Ozarka College - Information Systems 368-2021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</dc:title>
  <dc:creator>karla</dc:creator>
  <cp:lastModifiedBy>karla</cp:lastModifiedBy>
  <cp:revision>46</cp:revision>
  <dcterms:created xsi:type="dcterms:W3CDTF">2008-11-12T20:33:30Z</dcterms:created>
  <dcterms:modified xsi:type="dcterms:W3CDTF">2008-11-20T16:28:21Z</dcterms:modified>
</cp:coreProperties>
</file>