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5"/>
  </p:notesMasterIdLst>
  <p:sldIdLst>
    <p:sldId id="256" r:id="rId2"/>
    <p:sldId id="257" r:id="rId3"/>
    <p:sldId id="259" r:id="rId4"/>
    <p:sldId id="268" r:id="rId5"/>
    <p:sldId id="266" r:id="rId6"/>
    <p:sldId id="265" r:id="rId7"/>
    <p:sldId id="260" r:id="rId8"/>
    <p:sldId id="267" r:id="rId9"/>
    <p:sldId id="269" r:id="rId10"/>
    <p:sldId id="270" r:id="rId11"/>
    <p:sldId id="271" r:id="rId12"/>
    <p:sldId id="273" r:id="rId13"/>
    <p:sldId id="272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81B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125DC5-0CF0-4A67-A397-C8E186DBA3D9}" type="doc">
      <dgm:prSet loTypeId="urn:microsoft.com/office/officeart/2005/8/layout/cycle5" loCatId="cycle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en-US"/>
        </a:p>
      </dgm:t>
    </dgm:pt>
    <dgm:pt modelId="{EF21D10C-340F-4291-8B4F-91277CC36241}">
      <dgm:prSet phldrT="[Text]"/>
      <dgm:spPr/>
      <dgm:t>
        <a:bodyPr/>
        <a:lstStyle/>
        <a:p>
          <a:r>
            <a:rPr lang="en-US" dirty="0" smtClean="0"/>
            <a:t>Assessment</a:t>
          </a:r>
          <a:endParaRPr lang="en-US" dirty="0"/>
        </a:p>
      </dgm:t>
    </dgm:pt>
    <dgm:pt modelId="{77C12155-445E-415E-813E-D71DAA654CC5}" type="parTrans" cxnId="{923EA798-60AE-4349-B69E-8182BEE4BD5A}">
      <dgm:prSet/>
      <dgm:spPr/>
      <dgm:t>
        <a:bodyPr/>
        <a:lstStyle/>
        <a:p>
          <a:endParaRPr lang="en-US"/>
        </a:p>
      </dgm:t>
    </dgm:pt>
    <dgm:pt modelId="{4623F2B0-045C-4362-AAF9-C4CB9DAD8CE9}" type="sibTrans" cxnId="{923EA798-60AE-4349-B69E-8182BEE4BD5A}">
      <dgm:prSet/>
      <dgm:spPr/>
      <dgm:t>
        <a:bodyPr/>
        <a:lstStyle/>
        <a:p>
          <a:endParaRPr lang="en-US"/>
        </a:p>
      </dgm:t>
    </dgm:pt>
    <dgm:pt modelId="{BF858C55-4410-4187-B773-7C13C5B087EF}">
      <dgm:prSet phldrT="[Text]"/>
      <dgm:spPr/>
      <dgm:t>
        <a:bodyPr/>
        <a:lstStyle/>
        <a:p>
          <a:r>
            <a:rPr lang="en-US" dirty="0" smtClean="0"/>
            <a:t>Planning</a:t>
          </a:r>
          <a:endParaRPr lang="en-US" dirty="0"/>
        </a:p>
      </dgm:t>
    </dgm:pt>
    <dgm:pt modelId="{35791AAF-7052-45CB-81C1-B454FB1BAEC6}" type="parTrans" cxnId="{F4E6F078-A222-4FC6-A195-076C4841B4AB}">
      <dgm:prSet/>
      <dgm:spPr/>
      <dgm:t>
        <a:bodyPr/>
        <a:lstStyle/>
        <a:p>
          <a:endParaRPr lang="en-US"/>
        </a:p>
      </dgm:t>
    </dgm:pt>
    <dgm:pt modelId="{941D04D6-CE1C-4C79-B1B7-DF5D5EC4C664}" type="sibTrans" cxnId="{F4E6F078-A222-4FC6-A195-076C4841B4AB}">
      <dgm:prSet/>
      <dgm:spPr/>
      <dgm:t>
        <a:bodyPr/>
        <a:lstStyle/>
        <a:p>
          <a:endParaRPr lang="en-US"/>
        </a:p>
      </dgm:t>
    </dgm:pt>
    <dgm:pt modelId="{896A20C9-0137-4223-A89E-A11C5ED33A46}">
      <dgm:prSet phldrT="[Text]"/>
      <dgm:spPr/>
      <dgm:t>
        <a:bodyPr/>
        <a:lstStyle/>
        <a:p>
          <a:r>
            <a:rPr lang="en-US" dirty="0" smtClean="0"/>
            <a:t>Budgeting</a:t>
          </a:r>
          <a:endParaRPr lang="en-US" dirty="0"/>
        </a:p>
      </dgm:t>
    </dgm:pt>
    <dgm:pt modelId="{63E0D978-0A18-47E1-8513-6364DDBC619E}" type="parTrans" cxnId="{53749EB2-5F07-473F-B1EC-ADFE72EE92FF}">
      <dgm:prSet/>
      <dgm:spPr/>
      <dgm:t>
        <a:bodyPr/>
        <a:lstStyle/>
        <a:p>
          <a:endParaRPr lang="en-US"/>
        </a:p>
      </dgm:t>
    </dgm:pt>
    <dgm:pt modelId="{B3134F1A-A4CA-47E5-A401-C96C8303C451}" type="sibTrans" cxnId="{53749EB2-5F07-473F-B1EC-ADFE72EE92FF}">
      <dgm:prSet/>
      <dgm:spPr/>
      <dgm:t>
        <a:bodyPr/>
        <a:lstStyle/>
        <a:p>
          <a:endParaRPr lang="en-US"/>
        </a:p>
      </dgm:t>
    </dgm:pt>
    <dgm:pt modelId="{0604F048-0794-4784-A774-2600BC6CD612}">
      <dgm:prSet phldrT="[Text]"/>
      <dgm:spPr/>
      <dgm:t>
        <a:bodyPr/>
        <a:lstStyle/>
        <a:p>
          <a:r>
            <a:rPr lang="en-US" dirty="0" smtClean="0"/>
            <a:t>Executing Plan</a:t>
          </a:r>
          <a:endParaRPr lang="en-US" dirty="0"/>
        </a:p>
      </dgm:t>
    </dgm:pt>
    <dgm:pt modelId="{FB9527C3-06F9-4BE0-B0F1-E1FF473BF74B}" type="parTrans" cxnId="{34705A42-F317-4CB9-9AFE-6F9D571A1463}">
      <dgm:prSet/>
      <dgm:spPr/>
      <dgm:t>
        <a:bodyPr/>
        <a:lstStyle/>
        <a:p>
          <a:endParaRPr lang="en-US"/>
        </a:p>
      </dgm:t>
    </dgm:pt>
    <dgm:pt modelId="{9E147FF0-1144-4BAF-AB4C-04A1BE77F45E}" type="sibTrans" cxnId="{34705A42-F317-4CB9-9AFE-6F9D571A1463}">
      <dgm:prSet/>
      <dgm:spPr/>
      <dgm:t>
        <a:bodyPr/>
        <a:lstStyle/>
        <a:p>
          <a:endParaRPr lang="en-US"/>
        </a:p>
      </dgm:t>
    </dgm:pt>
    <dgm:pt modelId="{B6DEF506-76F9-49C8-BFCA-7F20FE20ABEA}" type="pres">
      <dgm:prSet presAssocID="{1D125DC5-0CF0-4A67-A397-C8E186DBA3D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FE821E2-391B-4744-8394-74F9DE18ACCC}" type="pres">
      <dgm:prSet presAssocID="{EF21D10C-340F-4291-8B4F-91277CC36241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23CDA2-A6E3-48B3-B5B4-04781C3C4A70}" type="pres">
      <dgm:prSet presAssocID="{EF21D10C-340F-4291-8B4F-91277CC36241}" presName="spNode" presStyleCnt="0"/>
      <dgm:spPr/>
    </dgm:pt>
    <dgm:pt modelId="{7E040454-86D0-41C5-99F9-44D95D2620F1}" type="pres">
      <dgm:prSet presAssocID="{4623F2B0-045C-4362-AAF9-C4CB9DAD8CE9}" presName="sibTrans" presStyleLbl="sibTrans1D1" presStyleIdx="0" presStyleCnt="4"/>
      <dgm:spPr/>
      <dgm:t>
        <a:bodyPr/>
        <a:lstStyle/>
        <a:p>
          <a:endParaRPr lang="en-US"/>
        </a:p>
      </dgm:t>
    </dgm:pt>
    <dgm:pt modelId="{0489BFCB-A275-4955-93BC-8A3E72AB21DA}" type="pres">
      <dgm:prSet presAssocID="{BF858C55-4410-4187-B773-7C13C5B087EF}" presName="node" presStyleLbl="node1" presStyleIdx="1" presStyleCnt="4" custRadScaleRad="100459" custRadScaleInc="-45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4E05D8-D9FA-4831-A222-1B76C3E5E484}" type="pres">
      <dgm:prSet presAssocID="{BF858C55-4410-4187-B773-7C13C5B087EF}" presName="spNode" presStyleCnt="0"/>
      <dgm:spPr/>
    </dgm:pt>
    <dgm:pt modelId="{D9190414-49D8-48EA-B9FA-ADF1A8619987}" type="pres">
      <dgm:prSet presAssocID="{941D04D6-CE1C-4C79-B1B7-DF5D5EC4C664}" presName="sibTrans" presStyleLbl="sibTrans1D1" presStyleIdx="1" presStyleCnt="4"/>
      <dgm:spPr/>
      <dgm:t>
        <a:bodyPr/>
        <a:lstStyle/>
        <a:p>
          <a:endParaRPr lang="en-US"/>
        </a:p>
      </dgm:t>
    </dgm:pt>
    <dgm:pt modelId="{E97F108C-07EB-476C-AD6E-73DC0355FC6D}" type="pres">
      <dgm:prSet presAssocID="{896A20C9-0137-4223-A89E-A11C5ED33A46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3E6F8C-2E58-4FED-843C-7F6067D37476}" type="pres">
      <dgm:prSet presAssocID="{896A20C9-0137-4223-A89E-A11C5ED33A46}" presName="spNode" presStyleCnt="0"/>
      <dgm:spPr/>
    </dgm:pt>
    <dgm:pt modelId="{FA47AF66-E493-4C03-9A92-410263E069C0}" type="pres">
      <dgm:prSet presAssocID="{B3134F1A-A4CA-47E5-A401-C96C8303C451}" presName="sibTrans" presStyleLbl="sibTrans1D1" presStyleIdx="2" presStyleCnt="4"/>
      <dgm:spPr/>
      <dgm:t>
        <a:bodyPr/>
        <a:lstStyle/>
        <a:p>
          <a:endParaRPr lang="en-US"/>
        </a:p>
      </dgm:t>
    </dgm:pt>
    <dgm:pt modelId="{B03D7995-BC4F-4601-B1C8-F86E1A671FCC}" type="pres">
      <dgm:prSet presAssocID="{0604F048-0794-4784-A774-2600BC6CD612}" presName="node" presStyleLbl="node1" presStyleIdx="3" presStyleCnt="4" custRadScaleRad="115166" custRadScaleInc="40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ADC83D-1AFC-485D-9AF4-4BE8D956B622}" type="pres">
      <dgm:prSet presAssocID="{0604F048-0794-4784-A774-2600BC6CD612}" presName="spNode" presStyleCnt="0"/>
      <dgm:spPr/>
    </dgm:pt>
    <dgm:pt modelId="{60BC6AEC-DC62-41AF-82EB-8D4271A8D1CD}" type="pres">
      <dgm:prSet presAssocID="{9E147FF0-1144-4BAF-AB4C-04A1BE77F45E}" presName="sibTrans" presStyleLbl="sibTrans1D1" presStyleIdx="3" presStyleCnt="4"/>
      <dgm:spPr/>
      <dgm:t>
        <a:bodyPr/>
        <a:lstStyle/>
        <a:p>
          <a:endParaRPr lang="en-US"/>
        </a:p>
      </dgm:t>
    </dgm:pt>
  </dgm:ptLst>
  <dgm:cxnLst>
    <dgm:cxn modelId="{34705A42-F317-4CB9-9AFE-6F9D571A1463}" srcId="{1D125DC5-0CF0-4A67-A397-C8E186DBA3D9}" destId="{0604F048-0794-4784-A774-2600BC6CD612}" srcOrd="3" destOrd="0" parTransId="{FB9527C3-06F9-4BE0-B0F1-E1FF473BF74B}" sibTransId="{9E147FF0-1144-4BAF-AB4C-04A1BE77F45E}"/>
    <dgm:cxn modelId="{66598615-0142-46C0-91CB-B49B0E84D659}" type="presOf" srcId="{896A20C9-0137-4223-A89E-A11C5ED33A46}" destId="{E97F108C-07EB-476C-AD6E-73DC0355FC6D}" srcOrd="0" destOrd="0" presId="urn:microsoft.com/office/officeart/2005/8/layout/cycle5"/>
    <dgm:cxn modelId="{53749EB2-5F07-473F-B1EC-ADFE72EE92FF}" srcId="{1D125DC5-0CF0-4A67-A397-C8E186DBA3D9}" destId="{896A20C9-0137-4223-A89E-A11C5ED33A46}" srcOrd="2" destOrd="0" parTransId="{63E0D978-0A18-47E1-8513-6364DDBC619E}" sibTransId="{B3134F1A-A4CA-47E5-A401-C96C8303C451}"/>
    <dgm:cxn modelId="{0A2C1127-712C-4AFC-9C4A-0706FC7BBB05}" type="presOf" srcId="{4623F2B0-045C-4362-AAF9-C4CB9DAD8CE9}" destId="{7E040454-86D0-41C5-99F9-44D95D2620F1}" srcOrd="0" destOrd="0" presId="urn:microsoft.com/office/officeart/2005/8/layout/cycle5"/>
    <dgm:cxn modelId="{E8FED7A3-C90D-4DDE-82A9-84464813CC0B}" type="presOf" srcId="{1D125DC5-0CF0-4A67-A397-C8E186DBA3D9}" destId="{B6DEF506-76F9-49C8-BFCA-7F20FE20ABEA}" srcOrd="0" destOrd="0" presId="urn:microsoft.com/office/officeart/2005/8/layout/cycle5"/>
    <dgm:cxn modelId="{923EA798-60AE-4349-B69E-8182BEE4BD5A}" srcId="{1D125DC5-0CF0-4A67-A397-C8E186DBA3D9}" destId="{EF21D10C-340F-4291-8B4F-91277CC36241}" srcOrd="0" destOrd="0" parTransId="{77C12155-445E-415E-813E-D71DAA654CC5}" sibTransId="{4623F2B0-045C-4362-AAF9-C4CB9DAD8CE9}"/>
    <dgm:cxn modelId="{277974F6-0CB9-44F5-8A18-D5F1E25BD6D5}" type="presOf" srcId="{EF21D10C-340F-4291-8B4F-91277CC36241}" destId="{0FE821E2-391B-4744-8394-74F9DE18ACCC}" srcOrd="0" destOrd="0" presId="urn:microsoft.com/office/officeart/2005/8/layout/cycle5"/>
    <dgm:cxn modelId="{5AE1839C-0314-444B-81D0-83996C882C19}" type="presOf" srcId="{BF858C55-4410-4187-B773-7C13C5B087EF}" destId="{0489BFCB-A275-4955-93BC-8A3E72AB21DA}" srcOrd="0" destOrd="0" presId="urn:microsoft.com/office/officeart/2005/8/layout/cycle5"/>
    <dgm:cxn modelId="{F4E6F078-A222-4FC6-A195-076C4841B4AB}" srcId="{1D125DC5-0CF0-4A67-A397-C8E186DBA3D9}" destId="{BF858C55-4410-4187-B773-7C13C5B087EF}" srcOrd="1" destOrd="0" parTransId="{35791AAF-7052-45CB-81C1-B454FB1BAEC6}" sibTransId="{941D04D6-CE1C-4C79-B1B7-DF5D5EC4C664}"/>
    <dgm:cxn modelId="{57ACE6A8-CBD9-4AC9-BDF4-B6ED3CF5CAF4}" type="presOf" srcId="{0604F048-0794-4784-A774-2600BC6CD612}" destId="{B03D7995-BC4F-4601-B1C8-F86E1A671FCC}" srcOrd="0" destOrd="0" presId="urn:microsoft.com/office/officeart/2005/8/layout/cycle5"/>
    <dgm:cxn modelId="{5371867D-981A-4037-8EEB-1FA670F4DBED}" type="presOf" srcId="{941D04D6-CE1C-4C79-B1B7-DF5D5EC4C664}" destId="{D9190414-49D8-48EA-B9FA-ADF1A8619987}" srcOrd="0" destOrd="0" presId="urn:microsoft.com/office/officeart/2005/8/layout/cycle5"/>
    <dgm:cxn modelId="{E4B024A0-AD90-4500-AD59-FAFA7132BDB9}" type="presOf" srcId="{9E147FF0-1144-4BAF-AB4C-04A1BE77F45E}" destId="{60BC6AEC-DC62-41AF-82EB-8D4271A8D1CD}" srcOrd="0" destOrd="0" presId="urn:microsoft.com/office/officeart/2005/8/layout/cycle5"/>
    <dgm:cxn modelId="{F5404AFD-35C9-40A1-89A3-EB82CC35D5A6}" type="presOf" srcId="{B3134F1A-A4CA-47E5-A401-C96C8303C451}" destId="{FA47AF66-E493-4C03-9A92-410263E069C0}" srcOrd="0" destOrd="0" presId="urn:microsoft.com/office/officeart/2005/8/layout/cycle5"/>
    <dgm:cxn modelId="{D1237EA1-E900-4F8C-9717-3B1FAE91E833}" type="presParOf" srcId="{B6DEF506-76F9-49C8-BFCA-7F20FE20ABEA}" destId="{0FE821E2-391B-4744-8394-74F9DE18ACCC}" srcOrd="0" destOrd="0" presId="urn:microsoft.com/office/officeart/2005/8/layout/cycle5"/>
    <dgm:cxn modelId="{57A6CE99-4635-44BD-AA79-1E28A8C247DD}" type="presParOf" srcId="{B6DEF506-76F9-49C8-BFCA-7F20FE20ABEA}" destId="{4F23CDA2-A6E3-48B3-B5B4-04781C3C4A70}" srcOrd="1" destOrd="0" presId="urn:microsoft.com/office/officeart/2005/8/layout/cycle5"/>
    <dgm:cxn modelId="{B2E92663-75C1-4599-8845-90A4DFBF47B7}" type="presParOf" srcId="{B6DEF506-76F9-49C8-BFCA-7F20FE20ABEA}" destId="{7E040454-86D0-41C5-99F9-44D95D2620F1}" srcOrd="2" destOrd="0" presId="urn:microsoft.com/office/officeart/2005/8/layout/cycle5"/>
    <dgm:cxn modelId="{7483354A-F905-4FA2-BD7D-7E7D9A9EB00C}" type="presParOf" srcId="{B6DEF506-76F9-49C8-BFCA-7F20FE20ABEA}" destId="{0489BFCB-A275-4955-93BC-8A3E72AB21DA}" srcOrd="3" destOrd="0" presId="urn:microsoft.com/office/officeart/2005/8/layout/cycle5"/>
    <dgm:cxn modelId="{BD1A3E7F-1EAC-4872-B7C5-12E62B1DDDA3}" type="presParOf" srcId="{B6DEF506-76F9-49C8-BFCA-7F20FE20ABEA}" destId="{BC4E05D8-D9FA-4831-A222-1B76C3E5E484}" srcOrd="4" destOrd="0" presId="urn:microsoft.com/office/officeart/2005/8/layout/cycle5"/>
    <dgm:cxn modelId="{06BEDE78-882A-48A2-B83C-599810884621}" type="presParOf" srcId="{B6DEF506-76F9-49C8-BFCA-7F20FE20ABEA}" destId="{D9190414-49D8-48EA-B9FA-ADF1A8619987}" srcOrd="5" destOrd="0" presId="urn:microsoft.com/office/officeart/2005/8/layout/cycle5"/>
    <dgm:cxn modelId="{0EA7BEFA-C36E-4D5A-A47E-F61B237850D5}" type="presParOf" srcId="{B6DEF506-76F9-49C8-BFCA-7F20FE20ABEA}" destId="{E97F108C-07EB-476C-AD6E-73DC0355FC6D}" srcOrd="6" destOrd="0" presId="urn:microsoft.com/office/officeart/2005/8/layout/cycle5"/>
    <dgm:cxn modelId="{5D0A9F48-AF6A-4B27-9CB7-9EA562C34077}" type="presParOf" srcId="{B6DEF506-76F9-49C8-BFCA-7F20FE20ABEA}" destId="{BA3E6F8C-2E58-4FED-843C-7F6067D37476}" srcOrd="7" destOrd="0" presId="urn:microsoft.com/office/officeart/2005/8/layout/cycle5"/>
    <dgm:cxn modelId="{58C4F286-A5D8-44C8-A7CB-6F873F521714}" type="presParOf" srcId="{B6DEF506-76F9-49C8-BFCA-7F20FE20ABEA}" destId="{FA47AF66-E493-4C03-9A92-410263E069C0}" srcOrd="8" destOrd="0" presId="urn:microsoft.com/office/officeart/2005/8/layout/cycle5"/>
    <dgm:cxn modelId="{E3E2DB2F-B9CB-4B7C-B98D-90175A07DF29}" type="presParOf" srcId="{B6DEF506-76F9-49C8-BFCA-7F20FE20ABEA}" destId="{B03D7995-BC4F-4601-B1C8-F86E1A671FCC}" srcOrd="9" destOrd="0" presId="urn:microsoft.com/office/officeart/2005/8/layout/cycle5"/>
    <dgm:cxn modelId="{1816E6C9-8693-47F1-92C6-18B54854B194}" type="presParOf" srcId="{B6DEF506-76F9-49C8-BFCA-7F20FE20ABEA}" destId="{B8ADC83D-1AFC-485D-9AF4-4BE8D956B622}" srcOrd="10" destOrd="0" presId="urn:microsoft.com/office/officeart/2005/8/layout/cycle5"/>
    <dgm:cxn modelId="{EBF13C20-3253-452A-8AF9-5E562AFC0D29}" type="presParOf" srcId="{B6DEF506-76F9-49C8-BFCA-7F20FE20ABEA}" destId="{60BC6AEC-DC62-41AF-82EB-8D4271A8D1CD}" srcOrd="11" destOrd="0" presId="urn:microsoft.com/office/officeart/2005/8/layout/cycle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3B5B314-3B92-43DD-B7A5-1D02F359C890}" type="datetimeFigureOut">
              <a:rPr lang="en-US"/>
              <a:pPr>
                <a:defRPr/>
              </a:pPr>
              <a:t>12/12/2008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BEFB5C4-FB38-4933-A290-034DED8AC1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A73D65E-A392-4107-947D-4889A19D245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09A52-71B7-4703-A6D1-603D5BFEAEFB}" type="datetimeFigureOut">
              <a:rPr lang="en-US"/>
              <a:pPr>
                <a:defRPr/>
              </a:pPr>
              <a:t>12/12/2008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E3EF7-A398-4AD7-B060-0E0BADBB3A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37816-35DA-488D-995E-F45CAA9F459F}" type="datetimeFigureOut">
              <a:rPr lang="en-US"/>
              <a:pPr>
                <a:defRPr/>
              </a:pPr>
              <a:t>12/12/2008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B6536-6352-4397-BC9B-C150963226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C7AE2F-42D0-434C-A80B-667494EC83D9}" type="datetimeFigureOut">
              <a:rPr lang="en-US"/>
              <a:pPr>
                <a:defRPr/>
              </a:pPr>
              <a:t>12/12/2008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1F13D-CDEE-467E-94CC-70CC946270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BE2B20-1F46-45D6-9F7C-706FB6930FAD}" type="datetimeFigureOut">
              <a:rPr lang="en-US"/>
              <a:pPr>
                <a:defRPr/>
              </a:pPr>
              <a:t>12/12/2008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D0D56-16C7-4C3C-8910-5619EB6108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F7D1E7-7F67-4A16-A2FD-50D82FBBBE6E}" type="datetimeFigureOut">
              <a:rPr lang="en-US"/>
              <a:pPr>
                <a:defRPr/>
              </a:pPr>
              <a:t>12/12/2008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66873-5E44-46DF-A11D-396DBDDC78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7003B-AF71-4C7B-A602-49271849B520}" type="datetimeFigureOut">
              <a:rPr lang="en-US"/>
              <a:pPr>
                <a:defRPr/>
              </a:pPr>
              <a:t>12/12/2008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D2D67-8A1D-4894-A218-2CFDC08567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C435B-7274-43EF-AF13-7C250E4CDE27}" type="datetimeFigureOut">
              <a:rPr lang="en-US"/>
              <a:pPr>
                <a:defRPr/>
              </a:pPr>
              <a:t>12/12/2008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8769B-E325-4218-8E01-27D6E1596B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B6F4C-7233-4438-BC1A-99C3CEEF1BD9}" type="datetimeFigureOut">
              <a:rPr lang="en-US"/>
              <a:pPr>
                <a:defRPr/>
              </a:pPr>
              <a:t>12/12/2008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E2F14-CAF2-44B4-9D5A-0E326352FC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DCC35-D3F3-47AF-AD89-C44FAAD6F0F5}" type="datetimeFigureOut">
              <a:rPr lang="en-US"/>
              <a:pPr>
                <a:defRPr/>
              </a:pPr>
              <a:t>12/12/2008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29291B-B1A9-4BF6-B1F8-4BEB92E0BD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FF96BA-EAD1-49AE-B5AD-DF04F563CD71}" type="datetimeFigureOut">
              <a:rPr lang="en-US"/>
              <a:pPr>
                <a:defRPr/>
              </a:pPr>
              <a:t>12/12/2008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37E7F-E0EF-474A-A286-75B4DA3C2E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F2E6E-1D98-4C07-B053-15B4A75F5C95}" type="datetimeFigureOut">
              <a:rPr lang="en-US"/>
              <a:pPr>
                <a:defRPr/>
              </a:pPr>
              <a:t>12/12/2008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3D4CBF-887C-40E1-B743-81ECE55D8C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2D999AE-2797-4024-924E-2A480BA55597}" type="datetimeFigureOut">
              <a:rPr lang="en-US"/>
              <a:pPr>
                <a:defRPr/>
              </a:pPr>
              <a:t>12/12/2008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0717A20-0AE5-4624-A6D9-E49015492C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0" r:id="rId2"/>
    <p:sldLayoutId id="2147483729" r:id="rId3"/>
    <p:sldLayoutId id="2147483728" r:id="rId4"/>
    <p:sldLayoutId id="2147483727" r:id="rId5"/>
    <p:sldLayoutId id="2147483726" r:id="rId6"/>
    <p:sldLayoutId id="2147483725" r:id="rId7"/>
    <p:sldLayoutId id="2147483724" r:id="rId8"/>
    <p:sldLayoutId id="2147483723" r:id="rId9"/>
    <p:sldLayoutId id="2147483722" r:id="rId10"/>
    <p:sldLayoutId id="214748372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/>
              <a:t>The Assessment/Planning/Budgeting Cycle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43400"/>
            <a:ext cx="6400800" cy="12954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Self-Study Committee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December 12, 2008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Items to Budget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5410200"/>
          </a:xfrm>
        </p:spPr>
        <p:txBody>
          <a:bodyPr/>
          <a:lstStyle/>
          <a:p>
            <a:r>
              <a:rPr lang="en-US" smtClean="0"/>
              <a:t>Salaries – Regular		10,000</a:t>
            </a:r>
          </a:p>
          <a:p>
            <a:r>
              <a:rPr lang="en-US" smtClean="0"/>
              <a:t>Salaries – Tutors		      580</a:t>
            </a:r>
          </a:p>
          <a:p>
            <a:r>
              <a:rPr lang="en-US" smtClean="0"/>
              <a:t>Benefits – FICA		      810</a:t>
            </a:r>
          </a:p>
          <a:p>
            <a:r>
              <a:rPr lang="en-US" smtClean="0"/>
              <a:t>Benefits – Retirement	   1,200</a:t>
            </a:r>
          </a:p>
          <a:p>
            <a:r>
              <a:rPr lang="en-US" smtClean="0"/>
              <a:t>Supplies – Office		       250</a:t>
            </a:r>
          </a:p>
          <a:p>
            <a:r>
              <a:rPr lang="en-US" smtClean="0"/>
              <a:t>Supplies – Food	                   50</a:t>
            </a:r>
          </a:p>
          <a:p>
            <a:r>
              <a:rPr lang="en-US" smtClean="0"/>
              <a:t>Supplies – Postage	                   10</a:t>
            </a:r>
          </a:p>
          <a:p>
            <a:r>
              <a:rPr lang="en-US" smtClean="0"/>
              <a:t>Travel – Dues			         50</a:t>
            </a:r>
          </a:p>
          <a:p>
            <a:r>
              <a:rPr lang="en-US" smtClean="0"/>
              <a:t>Travel – Meals &amp; Lodging        150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0" y="0"/>
          <a:ext cx="8953500" cy="6858000"/>
        </p:xfrm>
        <a:graphic>
          <a:graphicData uri="http://schemas.openxmlformats.org/presentationml/2006/ole">
            <p:oleObj spid="_x0000_s25603" r:id="rId3" imgW="9670999" imgH="7798918" progId="Visio.Drawing.11">
              <p:embed/>
            </p:oleObj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-428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0" y="-42863"/>
          <a:ext cx="8953500" cy="6943726"/>
        </p:xfrm>
        <a:graphic>
          <a:graphicData uri="http://schemas.openxmlformats.org/presentationml/2006/ole">
            <p:oleObj spid="_x0000_s27652" r:id="rId3" imgW="9545117" imgH="7402982" progId="Visio.Drawing.11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Content Placeholder 3" descr="monsters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048000" y="533400"/>
            <a:ext cx="2743200" cy="2743200"/>
          </a:xfrm>
        </p:spPr>
      </p:pic>
      <p:sp>
        <p:nvSpPr>
          <p:cNvPr id="6" name="Rounded Rectangle 5"/>
          <p:cNvSpPr/>
          <p:nvPr/>
        </p:nvSpPr>
        <p:spPr>
          <a:xfrm>
            <a:off x="457200" y="3657600"/>
            <a:ext cx="8229600" cy="2819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990600" y="3886200"/>
            <a:ext cx="72390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chemeClr val="bg1"/>
                </a:solidFill>
                <a:latin typeface="Calibri" pitchFamily="34" charset="0"/>
              </a:rPr>
              <a:t>Give yourself a hand as you have successfully completed a monster of a task:  meeting every Friday afternoon for a whole semester!!!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28600"/>
          <a:ext cx="8229600" cy="5897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Oval 2"/>
          <p:cNvSpPr/>
          <p:nvPr/>
        </p:nvSpPr>
        <p:spPr>
          <a:xfrm>
            <a:off x="3352800" y="2209800"/>
            <a:ext cx="2133600" cy="16002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363" name="TextBox 4"/>
          <p:cNvSpPr txBox="1">
            <a:spLocks noChangeArrowheads="1"/>
          </p:cNvSpPr>
          <p:nvPr/>
        </p:nvSpPr>
        <p:spPr bwMode="auto">
          <a:xfrm>
            <a:off x="3429000" y="2514600"/>
            <a:ext cx="1981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chemeClr val="bg1"/>
                </a:solidFill>
                <a:latin typeface="Calibri" pitchFamily="34" charset="0"/>
              </a:rPr>
              <a:t>Continuous</a:t>
            </a:r>
          </a:p>
          <a:p>
            <a:pPr algn="ctr"/>
            <a:r>
              <a:rPr lang="en-US" sz="2400" b="1">
                <a:solidFill>
                  <a:schemeClr val="bg1"/>
                </a:solidFill>
                <a:latin typeface="Calibri" pitchFamily="34" charset="0"/>
              </a:rPr>
              <a:t>Improvement</a:t>
            </a:r>
          </a:p>
          <a:p>
            <a:pPr algn="ctr"/>
            <a:r>
              <a:rPr lang="en-US" sz="2400" b="1">
                <a:solidFill>
                  <a:schemeClr val="bg1"/>
                </a:solidFill>
                <a:latin typeface="Calibri" pitchFamily="34" charset="0"/>
              </a:rPr>
              <a:t>Cycle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FE821E2-391B-4744-8394-74F9DE18AC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0FE821E2-391B-4744-8394-74F9DE18ACC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E040454-86D0-41C5-99F9-44D95D2620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7E040454-86D0-41C5-99F9-44D95D2620F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489BFCB-A275-4955-93BC-8A3E72AB21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0489BFCB-A275-4955-93BC-8A3E72AB21D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9190414-49D8-48EA-B9FA-ADF1A86199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D9190414-49D8-48EA-B9FA-ADF1A861998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97F108C-07EB-476C-AD6E-73DC0355FC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E97F108C-07EB-476C-AD6E-73DC0355FC6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A47AF66-E493-4C03-9A92-410263E069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FA47AF66-E493-4C03-9A92-410263E069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03D7995-BC4F-4601-B1C8-F86E1A671F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B03D7995-BC4F-4601-B1C8-F86E1A671FC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0BC6AEC-DC62-41AF-82EB-8D4271A8D1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">
                                            <p:graphicEl>
                                              <a:dgm id="{60BC6AEC-DC62-41AF-82EB-8D4271A8D1C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2971800"/>
          </a:xfrm>
        </p:spPr>
        <p:txBody>
          <a:bodyPr/>
          <a:lstStyle/>
          <a:p>
            <a:r>
              <a:rPr lang="en-US" b="1" smtClean="0"/>
              <a:t>Directions for Planning with the Five Criteria	</a:t>
            </a:r>
            <a:r>
              <a:rPr lang="en-US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ln>
            <a:solidFill>
              <a:srgbClr val="4F81BD"/>
            </a:solidFill>
          </a:ln>
        </p:spPr>
        <p:txBody>
          <a:bodyPr/>
          <a:lstStyle/>
          <a:p>
            <a:r>
              <a:rPr lang="en-US" sz="3200" b="1" smtClean="0">
                <a:solidFill>
                  <a:srgbClr val="4F81BD"/>
                </a:solidFill>
              </a:rPr>
              <a:t>First Step</a:t>
            </a:r>
            <a:r>
              <a:rPr lang="en-US" sz="3200" b="1" smtClean="0">
                <a:solidFill>
                  <a:schemeClr val="accent1"/>
                </a:solidFill>
              </a:rPr>
              <a:t>:  </a:t>
            </a:r>
            <a:r>
              <a:rPr lang="en-US" sz="3200" smtClean="0"/>
              <a:t>Make a list of what you want to accomplish (long range and yearly)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>
              <a:buFont typeface="Arial" charset="0"/>
              <a:buNone/>
            </a:pPr>
            <a:r>
              <a:rPr lang="en-US" b="1" smtClean="0">
                <a:solidFill>
                  <a:srgbClr val="4F6228"/>
                </a:solidFill>
              </a:rPr>
              <a:t>Long Term:  Increase course completion by 9% from 77.8% in fall 2007 to 86.8% by the end of fall 2011.</a:t>
            </a:r>
          </a:p>
          <a:p>
            <a:pPr>
              <a:buFont typeface="Arial" charset="0"/>
              <a:buNone/>
            </a:pPr>
            <a:r>
              <a:rPr lang="en-US" b="1" smtClean="0">
                <a:solidFill>
                  <a:srgbClr val="4F6228"/>
                </a:solidFill>
              </a:rPr>
              <a:t>Yearly:  Increase course completion by 3 % from 77.8% in fall 2007 to 80.8% by the end of fall 2009.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ln>
            <a:solidFill>
              <a:srgbClr val="4F81BD"/>
            </a:solidFill>
          </a:ln>
        </p:spPr>
        <p:txBody>
          <a:bodyPr/>
          <a:lstStyle/>
          <a:p>
            <a:r>
              <a:rPr lang="en-US" sz="3200" b="1" smtClean="0">
                <a:solidFill>
                  <a:schemeClr val="accent1"/>
                </a:solidFill>
              </a:rPr>
              <a:t>Second Step:  </a:t>
            </a:r>
            <a:r>
              <a:rPr lang="en-US" sz="3200" smtClean="0"/>
              <a:t>Read through Five Criteria and find place for your plans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724400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2c3:  Appropriate data and feedback loops are available and used throughout the organization to support continuous improvement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3a2:  Assessment of student learning provides evidence at multiple levels:  Course, program, and institutional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3c1:  Assessment results inform improvements in curriculum, pedagogy, instructional resources, and student services.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  <a:ln>
            <a:solidFill>
              <a:srgbClr val="4F81BD"/>
            </a:solidFill>
          </a:ln>
        </p:spPr>
        <p:txBody>
          <a:bodyPr/>
          <a:lstStyle/>
          <a:p>
            <a:pPr marL="514350" indent="-514350"/>
            <a:r>
              <a:rPr lang="en-US" sz="3200" b="1" smtClean="0">
                <a:solidFill>
                  <a:schemeClr val="accent1"/>
                </a:solidFill>
              </a:rPr>
              <a:t>Third Step: </a:t>
            </a:r>
            <a:r>
              <a:rPr lang="en-US" sz="3200" smtClean="0"/>
              <a:t>Read through the Five Criteria and check for things you should be doing that you are not and add them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230563"/>
          </a:xfrm>
        </p:spPr>
        <p:txBody>
          <a:bodyPr rtlCol="0">
            <a:normAutofit/>
          </a:bodyPr>
          <a:lstStyle/>
          <a:p>
            <a:pPr marL="514350" indent="-51435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Not part of today’s exercise!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981200"/>
          </a:xfrm>
          <a:ln>
            <a:solidFill>
              <a:srgbClr val="4F81BD"/>
            </a:solidFill>
          </a:ln>
        </p:spPr>
        <p:txBody>
          <a:bodyPr/>
          <a:lstStyle/>
          <a:p>
            <a:r>
              <a:rPr lang="en-US" sz="3600" b="1" smtClean="0">
                <a:solidFill>
                  <a:schemeClr val="accent1"/>
                </a:solidFill>
              </a:rPr>
              <a:t>Fourth Step: </a:t>
            </a:r>
            <a:r>
              <a:rPr lang="en-US" sz="3600" smtClean="0"/>
              <a:t>If you cannot find an appropriate category, add it to the end of the document and we will make one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00400"/>
            <a:ext cx="8229600" cy="2925763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Not part of today’s exercise.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  <a:ln>
            <a:solidFill>
              <a:srgbClr val="4F81BD"/>
            </a:solidFill>
          </a:ln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4F81BD"/>
                </a:solidFill>
              </a:rPr>
              <a:t>Fifth Step:</a:t>
            </a:r>
            <a:r>
              <a:rPr lang="en-US" sz="3200" dirty="0" smtClean="0"/>
              <a:t>  Tie your </a:t>
            </a:r>
            <a:r>
              <a:rPr lang="en-US" sz="3200" b="1" dirty="0" smtClean="0">
                <a:solidFill>
                  <a:srgbClr val="C00000"/>
                </a:solidFill>
              </a:rPr>
              <a:t>assessment</a:t>
            </a:r>
            <a:r>
              <a:rPr lang="en-US" sz="3200" dirty="0" smtClean="0"/>
              <a:t> to your </a:t>
            </a:r>
            <a:r>
              <a:rPr lang="en-US" sz="3200" b="1" dirty="0" smtClean="0">
                <a:solidFill>
                  <a:schemeClr val="accent3">
                    <a:lumMod val="50000"/>
                  </a:schemeClr>
                </a:solidFill>
              </a:rPr>
              <a:t>planning</a:t>
            </a:r>
            <a:r>
              <a:rPr lang="en-US" sz="3200" b="1" dirty="0" smtClean="0"/>
              <a:t> </a:t>
            </a:r>
            <a:r>
              <a:rPr lang="en-US" sz="3200" dirty="0" smtClean="0"/>
              <a:t>and </a:t>
            </a:r>
            <a:r>
              <a:rPr lang="en-US" sz="3200" b="1" dirty="0" smtClean="0"/>
              <a:t>planning</a:t>
            </a:r>
            <a:r>
              <a:rPr lang="en-US" sz="3200" dirty="0" smtClean="0"/>
              <a:t> to </a:t>
            </a:r>
            <a:r>
              <a:rPr lang="en-US" sz="3200" b="1" dirty="0" smtClean="0">
                <a:solidFill>
                  <a:srgbClr val="7030A0"/>
                </a:solidFill>
              </a:rPr>
              <a:t>budgeting</a:t>
            </a:r>
            <a:r>
              <a:rPr lang="en-US" sz="3200" dirty="0" smtClean="0"/>
              <a:t> where appropriate.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rgbClr val="C00000"/>
                </a:solidFill>
              </a:rPr>
              <a:t>To improve course completion from 77.8% to 80.8%, …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…the SSC will increase supplementary instruction and market a course completion initiative,…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…</a:t>
            </a:r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budgeting for marketing supplies and tutor time.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228600" y="1752600"/>
            <a:ext cx="8229600" cy="2286000"/>
          </a:xfrm>
        </p:spPr>
        <p:txBody>
          <a:bodyPr/>
          <a:lstStyle/>
          <a:p>
            <a:r>
              <a:rPr lang="en-US" b="1" smtClean="0"/>
              <a:t>Directions for Budgeting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300</TotalTime>
  <Words>301</Words>
  <Application>Microsoft Office PowerPoint</Application>
  <PresentationFormat>On-screen Show (4:3)</PresentationFormat>
  <Paragraphs>39</Paragraphs>
  <Slides>13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Calibri</vt:lpstr>
      <vt:lpstr>Arial</vt:lpstr>
      <vt:lpstr>Office Theme</vt:lpstr>
      <vt:lpstr>Visio.Drawing.11</vt:lpstr>
      <vt:lpstr>The Assessment/Planning/Budgeting Cycle</vt:lpstr>
      <vt:lpstr>Slide 2</vt:lpstr>
      <vt:lpstr>Directions for Planning with the Five Criteria  </vt:lpstr>
      <vt:lpstr>First Step:  Make a list of what you want to accomplish (long range and yearly)</vt:lpstr>
      <vt:lpstr>Second Step:  Read through Five Criteria and find place for your plans</vt:lpstr>
      <vt:lpstr>Third Step: Read through the Five Criteria and check for things you should be doing that you are not and add them</vt:lpstr>
      <vt:lpstr>Fourth Step: If you cannot find an appropriate category, add it to the end of the document and we will make one</vt:lpstr>
      <vt:lpstr>Fifth Step:  Tie your assessment to your planning and planning to budgeting where appropriate.</vt:lpstr>
      <vt:lpstr>Directions for Budgeting</vt:lpstr>
      <vt:lpstr>Items to Budget</vt:lpstr>
      <vt:lpstr>Slide 11</vt:lpstr>
      <vt:lpstr>Slide 12</vt:lpstr>
      <vt:lpstr>Slide 13</vt:lpstr>
    </vt:vector>
  </TitlesOfParts>
  <Company>Ozarka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jstirling</dc:creator>
  <cp:lastModifiedBy>jstirling</cp:lastModifiedBy>
  <cp:revision>33</cp:revision>
  <dcterms:created xsi:type="dcterms:W3CDTF">2008-12-10T17:15:01Z</dcterms:created>
  <dcterms:modified xsi:type="dcterms:W3CDTF">2008-12-12T16:37:27Z</dcterms:modified>
</cp:coreProperties>
</file>