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05" r:id="rId3"/>
    <p:sldId id="295" r:id="rId4"/>
    <p:sldId id="296" r:id="rId5"/>
    <p:sldId id="306" r:id="rId6"/>
    <p:sldId id="27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1F31"/>
    <a:srgbClr val="7F1E2E"/>
    <a:srgbClr val="F8F8F8"/>
    <a:srgbClr val="A01E34"/>
    <a:srgbClr val="771D2B"/>
    <a:srgbClr val="57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44" autoAdjust="0"/>
    <p:restoredTop sz="94687" autoAdjust="0"/>
  </p:normalViewPr>
  <p:slideViewPr>
    <p:cSldViewPr snapToGrid="0" snapToObjects="1">
      <p:cViewPr varScale="1">
        <p:scale>
          <a:sx n="126" d="100"/>
          <a:sy n="126" d="100"/>
        </p:scale>
        <p:origin x="-23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9B3AF7-6098-1841-A690-F47CCF20CFCE}" type="datetimeFigureOut">
              <a:rPr lang="en-US" smtClean="0"/>
              <a:pPr/>
              <a:t>12/3/2014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0F17F5-F2D6-454B-9257-427D337FEA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3390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736001-AF11-054F-8450-2B0FAE6D6DE0}" type="datetimeFigureOut">
              <a:rPr lang="en-US" smtClean="0"/>
              <a:pPr/>
              <a:t>12/3/2014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882086-306F-1245-B3F8-BBEC681825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4673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882086-306F-1245-B3F8-BBEC6818253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139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882086-306F-1245-B3F8-BBEC6818253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1394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882086-306F-1245-B3F8-BBEC6818253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1394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882086-306F-1245-B3F8-BBEC6818253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1394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882086-306F-1245-B3F8-BBEC6818253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678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gradFill flip="none" rotWithShape="1">
          <a:gsLst>
            <a:gs pos="22000">
              <a:srgbClr val="A01E34"/>
            </a:gs>
            <a:gs pos="71000">
              <a:srgbClr val="7F1E2E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92860"/>
            <a:ext cx="6400800" cy="986519"/>
          </a:xfrm>
        </p:spPr>
        <p:txBody>
          <a:bodyPr/>
          <a:lstStyle>
            <a:lvl1pPr marL="0" indent="0" algn="ctr"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2" name="Picture 1" descr="wordmar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8242" y="3772786"/>
            <a:ext cx="2360404" cy="2360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861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894C6-21EB-EC45-A525-3ED42B734A7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3"/>
          </p:nvPr>
        </p:nvSpPr>
        <p:spPr>
          <a:xfrm>
            <a:off x="1161761" y="6356350"/>
            <a:ext cx="1576714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688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3894C6-21EB-EC45-A525-3ED42B734A7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2"/>
          </p:nvPr>
        </p:nvSpPr>
        <p:spPr>
          <a:xfrm>
            <a:off x="1161761" y="6356350"/>
            <a:ext cx="1576714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993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61761" y="6356350"/>
            <a:ext cx="1576714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894C6-21EB-EC45-A525-3ED42B734A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723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894C6-21EB-EC45-A525-3ED42B734A7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>
          <a:xfrm>
            <a:off x="1161761" y="6356350"/>
            <a:ext cx="1576714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702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894C6-21EB-EC45-A525-3ED42B734A7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1161761" y="6356350"/>
            <a:ext cx="1576714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993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894C6-21EB-EC45-A525-3ED42B734A7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61761" y="6356350"/>
            <a:ext cx="1576714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596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894C6-21EB-EC45-A525-3ED42B734A7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1161761" y="6356350"/>
            <a:ext cx="1576714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921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36742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052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93415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3894C6-21EB-EC45-A525-3ED42B734A7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2"/>
          </p:nvPr>
        </p:nvSpPr>
        <p:spPr>
          <a:xfrm>
            <a:off x="1161761" y="6356350"/>
            <a:ext cx="1576714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915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lumMod val="85000"/>
                <a:alpha val="61000"/>
              </a:schemeClr>
            </a:gs>
            <a:gs pos="37000">
              <a:schemeClr val="tx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113502"/>
            <a:ext cx="9144000" cy="744498"/>
          </a:xfrm>
          <a:prstGeom prst="rect">
            <a:avLst/>
          </a:prstGeom>
          <a:gradFill flip="none" rotWithShape="1">
            <a:gsLst>
              <a:gs pos="0">
                <a:srgbClr val="A01E34"/>
              </a:gs>
              <a:gs pos="100000">
                <a:srgbClr val="8D1F31"/>
              </a:gs>
            </a:gsLst>
            <a:lin ang="54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360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894C6-21EB-EC45-A525-3ED42B734A7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2"/>
          </p:nvPr>
        </p:nvSpPr>
        <p:spPr>
          <a:xfrm>
            <a:off x="1161761" y="6356350"/>
            <a:ext cx="1576714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 descr="seal.pn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6" y="5893965"/>
            <a:ext cx="921701" cy="921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3542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imgres?imgurl=http://ih.constantcontact.com/fs027/1102660834275/img/192.jpg?a%3D1113885502228&amp;imgrefurl=http://archive.constantcontact.com/fs159/1102660834275/archive/1113885502228.html&amp;docid=8-TDQ4b1zIR71M&amp;tbnid=2yX-w5_lJmedZM:&amp;w=700&amp;h=778&amp;ei=iDSWUpe1OYb4oATI-4DgBw&amp;ved=0CAIQxiAwAA&amp;iact=c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source=images&amp;cd=&amp;cad=rja&amp;uact=8&amp;ved=0CAcQjRw&amp;url=http://www.adcet.edu.au/Cats/Teaching_and_Assessment.chpx&amp;ei=Sg1-VPfhKsyhyATr1oKgBg&amp;bvm=bv.80642063,d.aWw&amp;psig=AFQjCNGlT3NA3tKqeiK-JuxivYpbcrE2KQ&amp;ust=1417633171569312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hyperlink" Target="http://www.google.com/url?sa=i&amp;rct=j&amp;q=&amp;esrc=s&amp;source=images&amp;cd=&amp;cad=rja&amp;uact=8&amp;ved=0CAcQjRw&amp;url=http://www.webbit.hu/&amp;ei=MQx-VJmUBNSuyAT68YCoDA&amp;bvm=bv.80642063,d.aWw&amp;psig=AFQjCNGlT3NA3tKqeiK-JuxivYpbcrE2KQ&amp;ust=1417633171569312" TargetMode="Externa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b3Bu545MQW3PtM&amp;tbnid=aWj1MtRxoLTpnM:&amp;ved=0CAUQjRw&amp;url=http://blog.cedsolutions.com/727/hot-security-courses-are-in-high-demand-ceh-chfi-cissp/&amp;ei=-C-WUr7-Nov9oASnl4J4&amp;psig=AFQjCNFINEO2I-6De4ezxjxK6vvvyazbIw&amp;ust=1385660779918050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hyperlink" Target="http://www.google.com/url?sa=i&amp;rct=j&amp;q=&amp;esrc=s&amp;frm=1&amp;source=images&amp;cd=&amp;cad=rja&amp;docid=7g2CwwEl412PtM&amp;tbnid=NDzKOu2FeCZqpM:&amp;ved=0CAUQjRw&amp;url=http://educationcareerarticles.com/career-information/job-descriptions/web-designer-job-description-and-requirements/&amp;ei=Ti-WUuHTI5LvoATpmYKwDw&amp;bvm=bv.57155469,d.aWM&amp;psig=AFQjCNEr2lNH0RDnm0phtG4Wm38c94Ck4A&amp;ust=1385660613058074" TargetMode="Externa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source=images&amp;cd=&amp;cad=rja&amp;uact=8&amp;ved=0CAcQjRw&amp;url=http://www.foleyhometheaters.com/products-and-services/computer-networking-and-wireless-improvements/&amp;ei=QM98VIXNL4_joASNgYKQBQ&amp;bvm=bv.80642063,d.cGU&amp;psig=AFQjCNH6d-D09yRzqREd1hOSO_uvbILfGw&amp;ust=1417552047086611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hyperlink" Target="http://www.google.com/url?sa=i&amp;rct=j&amp;q=&amp;esrc=s&amp;source=images&amp;cd=&amp;cad=rja&amp;uact=8&amp;ved=0CAcQjRw&amp;url=http://www.klinknetworks.co.zw/&amp;ei=bM98VOvWEI_hoAS8ooLYBA&amp;bvm=bv.80642063,d.cGU&amp;psig=AFQjCNH6d-D09yRzqREd1hOSO_uvbILfGw&amp;ust=1417552047086611" TargetMode="Externa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dennis.rittle@ozarka.ed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8628" y="470533"/>
            <a:ext cx="7772400" cy="1470025"/>
          </a:xfrm>
        </p:spPr>
        <p:txBody>
          <a:bodyPr/>
          <a:lstStyle/>
          <a:p>
            <a:r>
              <a:rPr lang="en-US" cap="small" dirty="0" smtClean="0"/>
              <a:t>Ozarka College</a:t>
            </a:r>
            <a:endParaRPr lang="en-US" cap="smal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666" y="1909639"/>
            <a:ext cx="6968067" cy="1832627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Academic Initiatives</a:t>
            </a:r>
          </a:p>
          <a:p>
            <a:r>
              <a:rPr lang="en-US" sz="3000" i="1" dirty="0" smtClean="0"/>
              <a:t>2014/2015</a:t>
            </a:r>
            <a:endParaRPr lang="en-US" i="1" dirty="0" smtClean="0"/>
          </a:p>
          <a:p>
            <a:endParaRPr lang="en-US" sz="2200" dirty="0" smtClean="0"/>
          </a:p>
          <a:p>
            <a:r>
              <a:rPr lang="en-US" sz="2200" dirty="0" smtClean="0"/>
              <a:t>Dr. Dennis C. Rittle, Provost and Executive VP of Learning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86946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https://encrypted-tbn2.gstatic.com/images?q=tbn:ANd9GcQ2b-uRFr8FBWL5a20OE5xzR7GCu6NthURzRGDMP66C8JEoJS20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4433" y="3508475"/>
            <a:ext cx="2309567" cy="2569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865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AAS in Culinary Arts</a:t>
            </a:r>
            <a:endParaRPr lang="en-US" b="1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88536" y="1329179"/>
            <a:ext cx="8785782" cy="45625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 smtClean="0"/>
              <a:t>What is it?</a:t>
            </a:r>
            <a:r>
              <a:rPr lang="en-US" sz="2400" dirty="0" smtClean="0"/>
              <a:t>: </a:t>
            </a:r>
            <a:r>
              <a:rPr lang="en-US" sz="2300" dirty="0"/>
              <a:t>The Associate of </a:t>
            </a:r>
            <a:r>
              <a:rPr lang="en-US" sz="2300" dirty="0" smtClean="0"/>
              <a:t>Applied Science </a:t>
            </a:r>
            <a:r>
              <a:rPr lang="en-US" sz="2300" dirty="0"/>
              <a:t>degree in </a:t>
            </a:r>
            <a:r>
              <a:rPr lang="en-US" sz="2300" dirty="0" smtClean="0"/>
              <a:t>Culinary Arts proposes to add one new course (i.e. Café Internship).</a:t>
            </a:r>
          </a:p>
          <a:p>
            <a:pPr marL="0" indent="0">
              <a:buFont typeface="Arial"/>
              <a:buNone/>
            </a:pPr>
            <a:endParaRPr lang="en-US" sz="2400" dirty="0" smtClean="0"/>
          </a:p>
          <a:p>
            <a:pPr marL="0" indent="0">
              <a:buFont typeface="Arial"/>
              <a:buNone/>
            </a:pPr>
            <a:r>
              <a:rPr lang="en-US" sz="2400" b="1" dirty="0" smtClean="0"/>
              <a:t>Why/Value</a:t>
            </a:r>
            <a:r>
              <a:rPr lang="en-US" sz="2400" dirty="0" smtClean="0"/>
              <a:t>?: Three Reasons-- </a:t>
            </a:r>
          </a:p>
          <a:p>
            <a:pPr marL="0" indent="0">
              <a:buFont typeface="Arial"/>
              <a:buNone/>
            </a:pPr>
            <a:r>
              <a:rPr lang="en-US" sz="2300" dirty="0" smtClean="0"/>
              <a:t>1) Increase the breadth of the learning experience for the students</a:t>
            </a:r>
          </a:p>
          <a:p>
            <a:pPr marL="0" indent="0">
              <a:buNone/>
            </a:pPr>
            <a:r>
              <a:rPr lang="en-US" sz="2300" dirty="0" smtClean="0"/>
              <a:t>2) Provide ‘real world’ work experience</a:t>
            </a:r>
          </a:p>
          <a:p>
            <a:pPr marL="0" indent="0">
              <a:buNone/>
            </a:pPr>
            <a:r>
              <a:rPr lang="en-US" sz="2300" dirty="0" smtClean="0"/>
              <a:t>3) Increase ability to obtain programmatic accreditation</a:t>
            </a:r>
          </a:p>
          <a:p>
            <a:pPr marL="0" indent="0">
              <a:buNone/>
            </a:pPr>
            <a:r>
              <a:rPr lang="en-US" sz="2300" dirty="0" smtClean="0"/>
              <a:t>(e.g. American Culinary Federation)</a:t>
            </a:r>
            <a:endParaRPr lang="en-US" sz="2300" dirty="0"/>
          </a:p>
        </p:txBody>
      </p:sp>
      <p:sp>
        <p:nvSpPr>
          <p:cNvPr id="5" name="AutoShape 2" descr="data:image/jpeg;base64,/9j/4AAQSkZJRgABAQAAAQABAAD/2wCEAAkGBhQSEBQUEBIQFRUWFBYUFxYXGSAYGhgWFBcWGBgVFBkYISYeGBkjGhoSIC8gIycpLi4sFR4xNTAqNSYrLCkBCQoKDgwNFw8PGikkFx01LTApKik1LCkpKSopKTQuLykpKSopLCw2KSkqKSksKSwpKSkpKSkpKSkpLCkpKSwpKf/AABEIAI8BYQMBIgACEQEDEQH/xAAbAAACAwEBAQAAAAAAAAAAAAAABQMEBgIBB//EAEYQAAIBAgMEBQgJAwMDAwUAAAECAwARBBIhBRMiMQYUQVGRMjNSU2FxktEWI0JicoGhsdIHgsEVJEMXY3M0wvCDsrPh8f/EABkBAQADAQEAAAAAAAAAAAAAAAABBAUDAv/EACIRAQACAQQCAgMAAAAAAAAAAAABAgMEETEyE1EUMxIhcf/aAAwDAQACEQMRAD8A+0vi+IqqM1rXtYc+XMijrDeqfxX+Vcwedk/s/Y1aoK/WG9U/iv8AKjrDeqfxX+VTk1mcF0+hfKZI5YY5IzNDK+UrJGrohICEspJkiIDAaN7wAf8AWG9U/iv8qOsN6p/Ff5VRbpThgyqZdWd4wcrZc8ZdWQtlyhro4sTrl0vS2f8AqRgwFKSPJmzAFY3IGWLfAtw3ClLENYg3vyBIDQdYb1T+K/yo6w3qn8V/lSTDdPcKySOzSIIigkYxuVGeJZbhlUgoFbVtBpfkQTwv9QMMZmjJdckkkbs6soDRFFJU2swu68jpzOmtA+6w3qn8V/lR1hvVP4r/ACqhF0swrSrEsyl2ZkAsfKVpFy5rWBJjlsCdchteq83TCJVZmVgExMuHbvLQxvIxQC5bRDYc6Bv1hvVP4r/KjrDeqfxX+VJ4enmDKKxmyZot9Z1ZSqZDJxaWDZAzZb3sLi41qY9MsKL5pStozLxo6XQZblcyjMeNNBc8Q01oGXWG9U/iv8qOsN6p/Ff5Uv8ApdhbH62xBIKlXDDLGJTdSuYWRlOo7bc9Kr7U6aw4fFdXmEg/27YjeWGSy7w5Od85WOVhp9k0DjrDeqfxX+VHWG9U/iv8qS7K6d4aZISzNE8wNo3HECHkQK5W6glo5ABfXKbXqSTpzg1ALT5bsy2ZHBBTIWzqVugAkjJLACzA8qBt1hvVP4r/ACo6w3qn8V/lSrG9LYosWcPIMuWEztIzKqhBnuVDEM9shzZQcuZb89Ol6ZYS6DfWLgEBkdfKLBc11GQsVfKGtmy6XoGfWG9U/iv8qOsN6p/Ff5Uqj6cYIhCMQtnXOpKsBls5DElQAGCSFb2zBDa9NsDjkmjWSMkowupKlbjvswB/Sg86w3qn8V/lXMmNKglo3AHM3U28DVqqu0/Mv+GgtVzJIFF2IA7zpXVK+koPVntz7Pf2UF3r8frE+IUdfj9ZH8Qr5JFsvFRCMq8j2hVCLglVDwsVAZrPLbfDP2qoF72vM5xuaw3nmiMxEYBbckh7XOV97YZeIdt7GwD6r1+P1kfxCjr0frE+IV88lSZYmAaRiJbBuHeGHeKSV0C58mcC4HIdtQbJwcu8eSbPmMUaLfLpYuT5PJvN5rG1725CwfSuvR+sT4hR16P1ifEK+VbP2ViY44rSMGMN3XTKJUijCqxcueJ85Yra9uzmb2zIZmjtOSQTxLIgDWyroDG+W2fMb27bcgCQ+j9ej9YnxCjr8frI/iFfKMPhcVGqqu8UCBfJVJPrN0Q5cu4OfeZSOw2He1XtjpNvM02+sY1ADFSt1kl1bKAQxUxG3cSCSRQfSevR+sT4hR1+P1kfxCvlOHw86ZgqTZbrmeyCYjM1wLu6SHyeOym1wATylK4svYNKqlgCx3Wib2LKY9Dx7rfZ7gjNy7KD6j1+P1kfxCjr8frI/iFfKpRjAJOKa4Y2CrHYgM2TI5NxdclyVNj2c60SXsL87C/br269tBsxjUOgdCe4G5/ICu98Pb4H5VltleeT8X+DWsvQcb4e3wPyo3w9vgflXd6L0HG+Ht8D8qN8PveB+Vd3rPbQw+JGNjmWzwosgyI5U2MfIoxCu7SWAJNgAOXESD7fD73gflXomF7a694I/esxtnDzu+JESYgbyHDhSHFgySMZAil7ZsjLdbKHykE9tMej0EiYeJZgQ+8lNifss0pTS5yDKVslzlFlvpQOaKKKCrB52T+z9jVqqsHnZP7P2NWqArJv/TeAkASYkRiN4hEXzKkblXywk8UZV0jIIP2ANRa2sooMun9O8KHRzv2ZGZwWkLXZnkcsb63LSScrXuL3sLSjoFhgFtvRlCAEOb2jgOHCnvBjJB9utaOigyuL/pxhZEKNv8jZbqJDa6QDD3se0xhATzuoIsasYjoThSZWfeWk32YFzlHWEWOQr6Nwqn2HUUp27snaTz4g4eVlUrJumEtlCnDhUjEduGQT3fed2l+wTY7o1iZcFJh3fOevRvG0pEv+3TERyceby7KH4TzsBQMsB0Iw0MsUsQYNHGkY1DZgmbKzlgSW43JYEXvreuvoZBvGctMQ0zT5C5yCR0eNmVey6uw51nZOh+MgRo8JPKY0GHSNd5lzIGZsRlVSoRiclrMtgLAir22tnbQMODWB2MiKm+kMmRiymK+dVIRwVEwPlC/Ia3AWU/pzhQCPrTmg3DXa5ZBGYgSxFwwjIW4I5C966xfQrBzSvOzOWmBXMJNLndaxkaggxREa2BXQam6dthbSCtaaV8zIzLvrMQuKlJSFrfV3gMQ09G3PWo5/6fyzYPZ+GlKKIkmSduGQrvI2UGPMLFrnRraHW1BoE6FoMU85llzNhVw2YMRJoxZpS9/LI3YuALBPCxtnonhsQ+8xC3P1PNrD/bvI6frJID3hrVmsXsPaV5xHJNb6wIRNcON9G0Cqt1MQWJXRyGVmzEgk6022D0ekVcamKQOJ5FkAaTfIbwxhlCvyyyK3MajL3UEkPQXCZldM9wroSGvcO8shBNrghpZCCpB1HcK5w39OcIkbIBLZklQ8epEywo/IAXtDF4HvrObJ6JbQgQRo7RIMKqAQMgAk6uEe4YgGTfXcPa504gNKkPRzaKrM67wTSRYU8OIYpniDB42ztnCngJZWvYmxOoYNZtnojBi3DYjeuoVgI85CAujxlwBybI7C9+2/MVAegsBZWd8Q5AQNmkJ3hiLtE0npFC7W5dl72FaCO9hmtewvbXXt17a6oM+vQjDiSN1Dq0cKQAgg3SJWVL5gTmAZtRbnremWxdjx4WFYYc2RSx1N9XYseVgBcnQAAdgq9RQFVdp+Zf8ADVqqu0/Mv+GgtUs6Rm2HYiw5c9R+YHOmdLekN9w1rXuLX5Xv20HzDAbek4M8isM1nfhdGJjZgsLRqhzEqeBhmF1Gt6nwnSWSRCyxx2XOSb3DKi4duDKWAJ3rDyjrH7wLEHSXiCyoczM6gR3ewSZ4cz3ANiyk2AOgJPKpsD0gEzoqRyWZXJJK3QoY9HUMSD9YNOY7R2gF03SV1dzwacAS3ktvZFG9YlQpKqDzA4lAuSM3r9JJDDvMkcYaygtmOUthlm4tBqWYIB2n4Swl22UkZZFKi5CDizSaqq7slRG1yw0D6XF+23k/SNEzF0mXLcHRTZ1j3pj0Y3bd8WnD2XvpQQY3aDKuFzTGEOjF3yqeIIhAsynmS2gAJtpVeDpJNfK8ADrGHZScrG0SSMUUnMRcuoFtCurcxV5ukyBnXd4i6A5rKDZgFJQkMQDZlNycvPXSmOExIkjV15MAw1B5+1SVP5E0CLHdJHjjL5BxKrIDyIbrDLckrlZkjj0udWsFJ58/SCUXJCmzyDLYjImaLI0uhNgjl7i1wp/LSXovRJLhNtSOy8CZCyoSM2udp1EidmQiNG17JOfImPbO2pE3qRZAyq2XQlx9WHEtuRTMSg+8O3lT69F6BPtRpxLDHAxJKOWJCZSUaEAyFhfLZnuEsx7OVV16RS3hDRIN6FYcVtGcLkBci7hbsQAeYFvtVoKL0E2w3LSRl0KktqrFT388pI/Wtd1ZfRXwFZbZXnk/F/g1raIR9WX0V8BR1ZfRXwFSUUEfVl9FfAUdWX0V8BUlUW2gRilhyDK0Lyh82t0dFK5bffBvf8qC11ZfRXwFcPEAyWAHEeQ+61JJ+mUccswlGRI2Masb3kkVUYqpIEY8q2rfZJ0AJF3Ym1xisPBMAozk3CtnAIDqQGAGaxB1sKBrRRRQVYPOyf2fsaiwe1d4JTkYbuRk/FltxC//AM0qWDzsn9n7Gu5ZlKPZlNgwNjextyPcaDxcSxAIjbXXmvzr3ft6tvFfnXsEoyrqPJHb7K73y+kPGgj37erbxX50b9vVt4r86k3y+kPGjfL6Q8aCPft6tvFfnRv29W3ivzqTfL6Q8aN8vpDxoI9+3q28V+dG/b1beK/OpN8vpDxo3y+kPGgj37erbxX50b9vVt4r869fGICAzoCxsAWAue4d9d75fSHjQR79vVt4r867ikJ5qV/MH9q93y+kPGvVcHkQaDqiiigKKKKAooooCqu0/Mv+GrVVdp+Zf8NBapb0ha2HYnkCD4GmVLOkS3w7A8jYeNB89w+08JKUIA1jMoJXLbeSC6t98yEEprqb91WY5MKhBBhWymQNf7JVbtmPMZFTt5KOwC1WPZOFmCiJ0OQAXRkYll3ZzsLEM1ok5ixF9O6U9E48wJaXRCoFkAAMZjNrICosScosuYk21oJzFhmVpSIirXDMeVywDDXkxYKNNSQO2ocP1WSRkSNHIiVmYAFckgIAuTdiVB1ty0J7KuTYFWzJmYMzjEC1swYOGDKCCLBlHMHtFGD2YsIYgubqMxY+hnJbQDUlnJ7PdQUINpYWU52ARnCH6wZGYOqsj6GxuuTivcaA20FXIdpwKyRIy3JZVVRpddSLjT8+03pfNsrCxRRLvEhTdmMEMib2NhHmDkixLBIyWFj7RercPR9A2bPIeJmtwZCHUhkyhctmB1IFzYa0Esu2FWUxukq2AOcgZLE5Qb5rm7cIFr37KJtuQILmRbcHLXzhULy/Eh9xvXGI2JE/CBlyogCoFsoVy6kKVI8oHmLEX0quOj8V7LK4NgoCbteKJkOayoAzKyqbMCBc6C9BdxW1UR0SzszqWCoATlUqC2pF9WXQXPsr2TbEK5ryxjKcra8iM1x+WV792U35GuNp7GE4AkZ8o0Ishue+7ISjfeQqdfdaHEbGVUN5pURd4wN0AjWQPvACU8khm8q5FhYi2pK0214Rm+tj4WKtryYXuD3Wsb91talgxaOWCMrFTY27Dcj9ww94PdSnGbNw2WJXlVLvI0eYprvjd1VZVII4k7Ljh172OB2WImcqXOc5iDYAasbqqgC5LG7G5Nhcm1A12X55Ld/+DWqyt3r8J+dZTZL3lQrY8R5HuuDr7wfCtVvG9D9RRD3K3evwn50ZW71+E/OvN43ofqKN43ofqKD3K3evwn50lxEsEmM3TCN5hEysbDhjcXKMC4JDC1woP2b2uKc7xvQ/UUnxPR1XnMwMqMTm4SlhIImhEozKTmCNa18uguD2hDJPHFiiFwrb4oxV1jXjVBGrFTvARoYlubXyqL6Cr2x8SskUbRrkTO4ClcpBXeKeTEEXBIINje9dPs25ka8oeSMRZwyhkVQ1t2bWBuzNcg6nuAAsRRBBGiplVbKovyCowA8KC3RRRQVYPOyf2fsaHwqqklhfPmZr63NrfoAo/IUQedk/s/Y1DEku7m3rLfM5Qj0Psgj3UFiDDJlXgXkOwd1d9VT0E8BUMET5V+sHIfZHd7673T+sHwj50HfVU9BPAUdVT0E8BXG6f1g+EfOjdP6wfCPnQd9VT0E8BR1VPQTwFcbp/WD4R86N0/rB8I+dB31VPQTwFIZNqhZJFManK5AsBy8Kd7p/WD4R86x2NJE0tzc7w68q74KxaZiXHLMxH6WcbtMGSAiAELIWJsnCDG631F+bDlflVs7ZX1Y8F+VJs9eM+lWvDT0r+S3tr9kgSQRuypdkBPCOZq6kKjkoHuFqV7AjfqsNnt9Wv2fZ76ZxIw8pr/las+3MrscJKKKKhIooooCiiigKq7T8y/4atVV2n5l/w0FqlnSJL4dhob2Fjy17/ZTOlnSJAcOwPIkA+4n2UHzsdHpLoWZDkP1aMXkEYyMl0Z+I6lCFOgyWvrUeF6LMqZWdTbOUteyMwgsy2CjRo5G0A85p234w+DxMRQIHVSzFuUlzv5NHztcLud3lsRbW+oAqxspMRvI2mM9skim+Sxa8ZDOoAKX+sAte2XnY6hFP0Ydi5zRcZ4iQczrvJHGckHKwzIBYHRLC1xl9PRdjHZnSRyVzF81nAw6xcWt9HBkHt566gkhnWWUxpIQSSXIAcKZEusRLskn1e8ygouXKoNySCSnF8W733knKXEXk5EynQee3me4PDbs5UDCTZ7jcGNo7xIyHODZsyIt7D8PLtvzpdh+ibJoJmIESojXsVyRoq8IFiodQ9s1rnl2nuVcUHlAeUqNEISNsy3js1xls/nQeHtuBot3OBLbpN4CHyjMCQSDbW5UAE+4CgTY/o5JJHl3q3YLnuD5f15Z0OpXjlUi2tkAuOdefRpwGAdBd3diMw3m8aNisluw5XUkdjn3VoaKJJcL0fKsjlxmVlIteypmmLRJc+TaRFHsjHsA52p0eMzSXZLOCLm5a2RVEZHLIGG8/F2dtPKKBdtHYyzSIWLBFSRCim2YO0RCk+jwajtuKW/RmTIBvEuChvqQWRWDTOrBgzuWBI08kWYHWtHRQQdFdkbmWMA2AkkIC6KwkZmBcEeWAbaH7Irf1ktleeT8X+DWtvRAoovRegKKL0mxbSLjVdY53QYaUHKRkL5kZFCswGchZBew8oXPcDmopeafi/wDa1Y7a2y8YZ5WgaYKQWJvlYqxh+oj+tykqomIYBLE2zXJYv9hrIIIhKoRg7gDlwAyZCwzNZimUkXNiTy5AG9FFFBVg87J/Z+xrgY8Oktg10LoR23A5j2EEEew13B52T+z9jUsygI1gBox/O1BFBiuFeCTkOz2V31v7knhXcHkL+EftXpmF7XF+738v80EfW/uSeFHW/uSeFQ7U2luoXkUBiovlvlvr32NvCrQmHaRU7I3hH1v7knhR1v7knhUiSg3sQbGx9hsDY/kR413UJQda+5J4ViNoSXnm0I+sPP8AKt9Xz3arf7mb/wAh/wAVa0vaVfP1hxnrxn0qHPQXq/sqbtp0exNsLDwv5teQ9lNIpr/ZYe8Wqj0a/wDRwf8AiX9qZVkW7S0o4gUVBicckZAdgublft1A/cjxrpMUhvldTlNmsRoR2HurylLRUUmLRdGdB7yByr0YhSbBlva9ri9u+1BJRUT4lRzZRpfUjkb6/ofCuzKO8ePd/wDw+FB1VXafmX/DVkN3VW2n5l/w0FqlfSVrYZyOY1H5U0pZ0kkC4d2PJbMfcNTQfL4tuYmNY2mVSDCutgoLFobzsbgIuWS2UkAFTqBYidulbZgoiUndFyMwNmERlFipJZDa2YLa5tckEVO3SN1cB4x5qOV8pYlVkExJ8nLZBHqSRctp2AzT9JAtwYpQwzAqxQAMqqwQtnyliGQgKSdeVBNNtJkiZmVMyy7om5CAZ1XeEnUIAcx9x1HMQbKx8ksjs1ggijyqORZi93uRcghRb2Eaa3qR9uWjRhFIXYwgx3AI37KoIYnIfKBsG7r21tG/SdLMRHMQGtmsoU6uCxZmCqLofKI8pe+gXYTbku5RhJvi0cTM2VQElZGLRHItiLgG2jC2p1FcrtqeIXktJpEoLFUUM0O+LOxCgEscg1AHcTzdjbH1MkrxyAIzra6sWCSFLrZu0jkbf5qKPpAC2Uxyoc2Xiy62mWF7ZGPksw5873F6CpiekciKG3KWLyoLuFH1RtZmbKoZ+yxPkk68qkO33F8yRqLmzMSFULM8RMptp5KnT0gL9tSQ9KEKliky2iM1iFuYxGsoPCxGqnlfmDe1W8NtUO0gCuDHfyrAmxYXC3zBTlNiQARYi9Apl6UuDIN3HZO0yKumZBnAZgSrBiy3y3sNSTo+w02dFb0lVuRHlAHkdR7jSjC9KLoGkjexUvmS+UIsaPIx3mQ2XPY5Q1yDa/Kp26QLuXkySAqsjBGFi27TP5QuoBFtSedxzFA1opS/SFQWBinuq3YABrNlV8nCx1yspvy9tcjb5KyOsRyR7ti2ZSCrBSwXIx4gCT2g5bXF6JaLZa3mQHXX/BrU9WX0V8BWX2WPr0/F/g1raIRdWX0V8BR1ZfRXwFS0UEXVl9FfAUdWX0V8BUtLJ9pOuKjiCIyuCSQTnQBWO8cWyhSwCDW5LacjYL3Vl9FfAVw8KhksoHEeQt9lqSbS6TSRTSR7nll3WjkyAiLO4KoVsmdyVBLWiYgd17Y+1OsRJIVyneyoQL2vE0sZIuAbEqTqO2ga0UUUFWDzsn9n7GoU2aI0n4mbeM0hzdhKqthYDThFTQedk/s/Y1Ek0jLNnUCzMENiMyZVNz+ZYflQSQYJMq6dg7T3e+s7ttt3iSEJH1acie9q0UG8yr5vkO/urKdJHIxJzWvu05e9++rGnje7jm6oMTJvEKOzFToRmIv+YINSdeb028TVDe0b2r34wp7tL0ViDrMWuTvudz6uOnnUU7v1PzrPdDS5jmy5Lb7tv6uPurQ/Wf8Ab/Ws3L3lfx9YHUU7v1Pzr57tWwxMwHISH9hX0H6z/t/rXznbDnrM97X3h5e4VY0naXHUdYR568Z9Khz14z6VobKW76D0bwinCQEjnGvae6msWHVfJFqU9Gd51OC27tul7+6m0Wb7WX8r/wCaxbdpateIQY7ZMUxQyoGMZzLqdDcG+h7wOfdWaeXBvIys04N2S1zYcbcIy6gfb10AIOl62FImxeIF82FRuIlSPRzZRmvfisL8xow5WNo3SoLDgShdA5ChbnUWEh8oludr3J7K8KYBdSZDfiN85JuQ9zbXW639j27TTGTETrkthkZTGhKgZcr2YkX1uAVS3D286sbLkZ8wlw6x6aaDUZnAB9uXKe0cRqAtkjwYjUEyZAGjA4tcha+YWvmvIbX9IVXkw+CHCVmChRJnGaxzIzC5GtwuY6jv9tavcL6K6XPLv516YxysPD2W/agSYfaWGw5YB2Ba0huCbB7sCbDhAHZ2ad9XJcYsuGZ1vYhrX0OjEf4q9uF9Fe7l3cqr7RQCBwAAAvIaUFulnSIjq7ZuWl+3Tt07dKZ0t6Q+YbW2o17tedB8+2ZtCDJGArhZFEaM+Vt4iKxVSyFgQFZhZteLXUmpEGDGS24FiQt++6k3B7RmQ8XLMp7RUOF2dh2vJHiCxLDM6NGL3RxlO7ULqrOc1g2gObQW92XsnD5WWKQvmVs1so0kWFb2RQo0ijPLtJ1vegnOIw2VoLJu0UEi11WzkAC3aGXs5W7LaRYhsFZy24P2mAN7llL8h2srMbdoYk6XNSS9GUa92mte4HCVUZ3cqAyEMuZ2PFm7O4W6To4ixqiNMuU3DAjN5lYCNVIsYwAdOeotQeS4iJVUCF26wDJkRQSbBWJZSQL6roLknvrpMVhWysGh1AcE6ecZZL68iWKNbnexqaXZIO6yvKhiUqpW17FVUg5lPYo1FjVVOi0Clsq2DJkK2U/8YiuGKmQHIANGtcXte9EjExYQgiRISqBQSQCAF3keU25BQkim+mh7jb3D43DKzlMi3aRXbQaxniGp1F3NraXY9+piujUUiBC0lgqrzU3CiUXYMpBY71yTbnYixFdHo7H6UujFl1HCxKNmXh55kRtbi9+zSiEyYuBmRQ0ROUqg08k3BUdwO7It/wBsjsNQ4jF4fDRyLwBVUs0Y1JGUXFjzuuXTutyFSwbFRbWLk51kJJGrq0rZjYW1aWQm1hyta1eYrYiSFszSWa5KggDMUEZcaXvkAHO3ba+tEuo9lQlQd0ougFjzAsLAkEgkaC9zy0NetsaIiwQKOEHLpmVGzBW71vz7+V7E1dJooLWzL75Lc7+/sNanK/pL8J/lWX2V55Pxf4Na2iEWV/SX4T/KjK/pL8J/lUtFBFlf0l+E/wAqozbAjeRpGjhLsuVmKG7LlKWbi1GUsNew0zqucfHvN1vI95a+TMM1ud8vOgqHYEZZm3cWZ1yM2Ug5bAWBDXGipy9EdwqeLDbsRqoRUU2VVXKAAraDXlXsm1oVZlaaIMgzOpcAqumrC+g1Xn6Q766XEK4jZGVlLGzKbg8LciKCzRRRQVYPOyf2fsaJMWrJLYnguraEWOUHtGujKbjvog87J/Z+xr04ZUSTILZszn2s3M0HMGNTKuvYOw93urG9KsQDijY/8Sfu/fW5g8hfwj9qwPTZ7Yz/AOkn/wBz1a0v2OGfoX72jeVT3tG9rT/FQ3bLoPilEU1z/wA3cT/xx91aTryd58D8qzn9PGvBN/5z/wDjjrV1j5vss0sfSFfryd58D8q+Z7blvipyPWH9hX1Svk/SBv8AeYj/AMp/YVY0Xef446nrCvnrxnqHPXjPWpso7vpvRjGKMFhwT/xJ2Hu91N4sQrcj+h/zS3oof9jh/wDwp+wptWBftLXrxAooorykUUUUBRRRQFVdp+Zf8NWqq7T8y/4aC1SzpIl8O477Dx0pnSvpKCcM9ufZ7+yg+dHo3IyoJHjBWJIOENYokci3YnUklwbWsADzvXE3RLQhN2LuGIAyAgQRxA3UEhlZXYEDTObEHWuMBhcVAVGWR0WOBfKVmIyzl142GqSNGM19VUamxqcRYwx3LuHyNwjd2ziGIqOXbLvb6+AtQdYjo0SQwK33krtckX3kmdGBsTmReEcvKNiO0l6Nm913RuxZ1YHLKd5KwEluYAkW2h1jGlq4MeKXeCMSW3jtxZDdWxBb6nW/mi185HMW1q9spJ+IzMxNlCghFHm0zMwS5Bz5x5RHd2UC+Tou53usZzm/MgWzhgGUqwYL5IzZhYWsKf4aIqigkEhVUkCwJAAJA7B7KR4LCYh5YWxAfLGCxDbvzuRATZPsZs+U8xxchaoNp7OmMsxiWQlg1nJClbIMohcSciwAyOgtmY5hpcNPRSHETYu7BEktdiGO6uUO5yquvnAOscwFzWuSLVDho8WtgA4UmVhfdsbtNO1pDm0JUw2y3A19oolpKKz0mHxQa+aY2jkCkbs8bxQEFl4VYCRZwOXMC9jem+zGkMS74EPxXBIJtmNjdQBqLG3ZexudaC1RRRQWtlm0ye//AAa1PWB974T8qy2yvPJ7/wDBrW5h3iiEfWB974T8qOsD73wn5VJmHeKMw7xQR9YH3vhPypLjcPM+JEgMRjjVjErBwVlZHUyMALP5WXmLKzcydH2Yd4ozDvFBmcdsqWaZ3lEbKEAhsZEMbAxyX0U8RljQ5tbBFAHlZmGxcDuYo42Ys28lkZrEAtK0sjWv2AsQPdSnpFs+dsSz4VWzmB0WRsuSNt1NkaM584feNGCCpFvdcX+jWHeOILIhQCZsga2coY75pcjMufOZNQdQATqTQPqKKKCrB52T+z9jXHVSqS3YnMXYWuMoI8m5J9vK3PlXcHnZP7P2NRQ4p5ElBjKkFlUG4zD8x+ouNedBJBhOFeKTkPtHur5/05GXGWuT9SnM3+09fQYnkCgZByH2vZ7qyvSfojPicRvUMSjdqlmY3upY30X2irOmvWmTe3DjnrNqbQxW9o3taD/p1ifTg+Jv40f9OsT6cHxN/GtL5GL2o+HJ6Nv6dRZoJjmcfXnkbf8AHHWs6p96T4jSPolsSbCROjiNi0he6seRVFtqv3T407aaQf8AGDqPtd/byrJzTFskzHDRxxMUiJe9U+9J8Rr5P0h0xmIFz5089ewV9Y3j+gvxf/qsNtboJiJcRLKrQgO+YAsbjQc+Gu2kvWl5m0uWopNqxEMjnrxnrS/9OcT6eH+Jv40f9OMT6cHxN/GtH5OL2peDJ6a7orhr4HDnNJ5lPtHupxFDl7WPvN6X7FwskGHiiZUJjjVCQ2hKi1xpV6ORr2ZLC3MG/dodB/8ABWLad5lqRxCaiiivKRRRRQFFFFAVV2n5l/w1aqrtPzL/AIaC1SvpI1sM5HMaj3imlLOkT2w7E8hY+GtB8xh2zikEZmCcUKgcIAZy8X1rm6iMFZCMpIAKN3irC9I5GW4iy3gE19TZjHm3Oq23l+L8PZer8HSBGUkrKrWBCEAswaMSLbISNVPaRrobVyekkeZAM5DuqBhltxGMBrZsxTM4FwNCD+YQDa82fzcWTPb7WbL1k4fute1n7rae2qx6TyMt44kJEQkYEto25kkeLQeUCoX2FtRpY24OlCbkSSBxpxWFwDuDPYa68At7/ZrVobXzQ7xFa+cRhX04y4QXK3BW5BuL6UEJx0pgmJ3cciMVDa5PJjcNxA9j2uQRdSbW0qpBt1wCAM1g54yC0pX/AI8O0QCOfbbttbQkXpNvKGy5JScxRLBeNlkSJgl2FrO6g5rdpF7VHF0njZgtpQSoLaXycLtZ7EnkjagEajXWgqr0glIOWKN8qSuShaziNIWCxaasTIya9sZ9wZbIxrSx5nCA5iOBgwIsCDoTbna1zy9tqrydIgDIckhVN3ZgV4zIuYBVdgbgX09hqH6VLmuVJS11P2iW6vlHEQBcTa3OmWgeUUrw23RI8YSOTKxszMAuVjCZglr5s2XJ2W4udE/SBEZgySDKWUMcgVmTJdVJca8a+UBfUC50JJpRSeHpKjWKpIQctgAARpIWL5mAAXdtyJ5aXqN+lKmJnijlYhHcKco4UVWzk5rZeNAQLtcnTSg02yxeZL9/+DWq3C+ivgKy2zF+uQfe/wAGtTufa3jRA3C+ivgKNwvor4Cjc+1vGjc+1vGgNwvor4CjcL6K+Ao3Ptbxo3PtbxoM70h2g8UrLFuyeo4mVI8gJM0RjMfta4L8I55Tz7LOwJy+e77xVnZI5cqgyJuVYm6AK1naRbgDyO8GnO59reNcPHZk1PlHmb/ZagnooooKsHnZP7P2NWqVYjaIimcEFswU6dlrjW9efSEerbxFA2rxjobUq+kI9W3iKPpCPVt4ighXaeKygHDgOVY5gbqGC5lBXnqbL5XO+vK82E2pMzqr4dlBYhmJ0AGbWwGlyF7To3Pv8+kI9W3iKPpCPVt4igb0Up+kI9W3iKPpCPVt4igbVT2lNKqruUDksAQTbhsSTfsOgH51V+kI9W3iKPpCPVt4igiO1cQ2i4fLpe7XIJuNAOHszHUjkKmwO05ndQ+HaMFSSSb2OthoLX0/aufpCPVt4ij6Qj1beIoG9FKfpCPVt4ij6Qj1beIoG1FKfpCPVt4ij6Qj1beIoG1FKfpCPVt4ij6Qj1beIoG1FKfpCPVt4ij6Qj1beIoG1Vdp+Zf8NU/pCPVt4iocXtoOjLkYXFrkigeUq6TEdWfNytr7u39L1J/r0f3vCqW19opLEyDNrb2adtBkMDi8PBh43jIWJzGqtrqWyopbtvoB7LeyuWGDXL/6cbprKNBlbMX0A++rN7CrHSxqyuwlCqBfOu7Alsu8tCylATlsQMq6EdlVj0RiylRmUE3BAQMtyx4XyZweJrNe47DzuHEKYR3XLFGSTJADl0DRq6tGb96CQDTVQRfkKYts9N2YwCq3vodQwIYMCb6hgDrflUf+kHMlmORZXmymxOdw+gI+zmeRtbm9hyq/kNEqi7OjDlxGmYkEtbUkEMD77hT7wO6hdnRhgwRQy6AjTvPZz8pufLMe+reQ0ZDQU8RsuKQlnjVibXJ5nLe17e9h7iRyNq8/0mG1t0lrAcraDJa1uVskfL0B3VdyGjIaCnHsuJXDrGoYCwbtAtl/bS/O1Rf6HDmdmjDGRszE6n7B4T9nVEOmt1BvoLMchoyGgqQbOiS2SNFtysOXlD/3N8RqI7DgKhTCmUG4FtBcAWHssBw8tBppTDIaMhoLOyvPp+L/AAa1tY/BPkkViDYG+nup5/r6ei/6fOiDSilf+vp6L/p86P8AX09F/wBPnQMJ8QqKWkZVUc2YgAe8nQVUxu2UjjRwHk3hAjVBdnJVn4QxA8hXbUjRe/SqG0MZBOoEsbnK2dSOFkYAgOjKQyNYsLgjQkdtQYqZHyXkxIMZVkYZCVYJJGW4lIJZXcHMCORFjQXMN0shkcKm9IK3VwhKsd0s2RQOIvumVrZddQLkEVegxQlSGRL5XAcXFjZoyRcdhsazeDwWHiZTH1hQoGRbqQriFYBILgktu1A1JGpNrmnGxWXdxxRmQiIBbva+UKyrfKAD2DQdlA3ooooP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 descr="data:image/jpeg;base64,/9j/4AAQSkZJRgABAQAAAQABAAD/2wCEAAkGBhQSEBQUEBIQFRUWFBYUFxYXGSAYGhgWFBcWGBgVFBkYISYeGBkjGhoSIC8gIycpLi4sFR4xNTAqNSYrLCkBCQoKDgwNFw8PGikkFx01LTApKik1LCkpKSopKTQuLykpKSopLCw2KSkqKSksKSwpKSkpKSkpKSkpLCkpKSwpKf/AABEIAI8BYQMBIgACEQEDEQH/xAAbAAACAwEBAQAAAAAAAAAAAAAABQMEBgIBB//EAEYQAAIBAgMEBQgJAwMDAwUAAAECAwARBBIhBRMiMQYUQVGRMjNSU2FxktEWI0JicoGhsdIHgsEVJEMXY3M0wvCDsrPh8f/EABkBAQADAQEAAAAAAAAAAAAAAAABBAUDAv/EACIRAQACAQQCAgMAAAAAAAAAAAABAgMEETEyE1EUMxIhcf/aAAwDAQACEQMRAD8A+0vi+IqqM1rXtYc+XMijrDeqfxX+Vcwedk/s/Y1aoK/WG9U/iv8AKjrDeqfxX+VTk1mcF0+hfKZI5YY5IzNDK+UrJGrohICEspJkiIDAaN7wAf8AWG9U/iv8qOsN6p/Ff5VRbpThgyqZdWd4wcrZc8ZdWQtlyhro4sTrl0vS2f8AqRgwFKSPJmzAFY3IGWLfAtw3ClLENYg3vyBIDQdYb1T+K/yo6w3qn8V/lSTDdPcKySOzSIIigkYxuVGeJZbhlUgoFbVtBpfkQTwv9QMMZmjJdckkkbs6soDRFFJU2swu68jpzOmtA+6w3qn8V/lR1hvVP4r/ACqhF0swrSrEsyl2ZkAsfKVpFy5rWBJjlsCdchteq83TCJVZmVgExMuHbvLQxvIxQC5bRDYc6Bv1hvVP4r/KjrDeqfxX+VJ4enmDKKxmyZot9Z1ZSqZDJxaWDZAzZb3sLi41qY9MsKL5pStozLxo6XQZblcyjMeNNBc8Q01oGXWG9U/iv8qOsN6p/Ff5Uv8ApdhbH62xBIKlXDDLGJTdSuYWRlOo7bc9Kr7U6aw4fFdXmEg/27YjeWGSy7w5Od85WOVhp9k0DjrDeqfxX+VHWG9U/iv8qS7K6d4aZISzNE8wNo3HECHkQK5W6glo5ABfXKbXqSTpzg1ALT5bsy2ZHBBTIWzqVugAkjJLACzA8qBt1hvVP4r/ACo6w3qn8V/lSrG9LYosWcPIMuWEztIzKqhBnuVDEM9shzZQcuZb89Ol6ZYS6DfWLgEBkdfKLBc11GQsVfKGtmy6XoGfWG9U/iv8qOsN6p/Ff5Uqj6cYIhCMQtnXOpKsBls5DElQAGCSFb2zBDa9NsDjkmjWSMkowupKlbjvswB/Sg86w3qn8V/lXMmNKglo3AHM3U28DVqqu0/Mv+GgtVzJIFF2IA7zpXVK+koPVntz7Pf2UF3r8frE+IUdfj9ZH8Qr5JFsvFRCMq8j2hVCLglVDwsVAZrPLbfDP2qoF72vM5xuaw3nmiMxEYBbckh7XOV97YZeIdt7GwD6r1+P1kfxCjr0frE+IV88lSZYmAaRiJbBuHeGHeKSV0C58mcC4HIdtQbJwcu8eSbPmMUaLfLpYuT5PJvN5rG1725CwfSuvR+sT4hR16P1ifEK+VbP2ViY44rSMGMN3XTKJUijCqxcueJ85Yra9uzmb2zIZmjtOSQTxLIgDWyroDG+W2fMb27bcgCQ+j9ej9YnxCjr8frI/iFfKMPhcVGqqu8UCBfJVJPrN0Q5cu4OfeZSOw2He1XtjpNvM02+sY1ADFSt1kl1bKAQxUxG3cSCSRQfSevR+sT4hR1+P1kfxCvlOHw86ZgqTZbrmeyCYjM1wLu6SHyeOym1wATylK4svYNKqlgCx3Wib2LKY9Dx7rfZ7gjNy7KD6j1+P1kfxCjr8frI/iFfKpRjAJOKa4Y2CrHYgM2TI5NxdclyVNj2c60SXsL87C/br269tBsxjUOgdCe4G5/ICu98Pb4H5VltleeT8X+DWsvQcb4e3wPyo3w9vgflXd6L0HG+Ht8D8qN8PveB+Vd3rPbQw+JGNjmWzwosgyI5U2MfIoxCu7SWAJNgAOXESD7fD73gflXomF7a694I/esxtnDzu+JESYgbyHDhSHFgySMZAil7ZsjLdbKHykE9tMej0EiYeJZgQ+8lNifss0pTS5yDKVslzlFlvpQOaKKKCrB52T+z9jVqqsHnZP7P2NWqArJv/TeAkASYkRiN4hEXzKkblXywk8UZV0jIIP2ANRa2sooMun9O8KHRzv2ZGZwWkLXZnkcsb63LSScrXuL3sLSjoFhgFtvRlCAEOb2jgOHCnvBjJB9utaOigyuL/pxhZEKNv8jZbqJDa6QDD3se0xhATzuoIsasYjoThSZWfeWk32YFzlHWEWOQr6Nwqn2HUUp27snaTz4g4eVlUrJumEtlCnDhUjEduGQT3fed2l+wTY7o1iZcFJh3fOevRvG0pEv+3TERyceby7KH4TzsBQMsB0Iw0MsUsQYNHGkY1DZgmbKzlgSW43JYEXvreuvoZBvGctMQ0zT5C5yCR0eNmVey6uw51nZOh+MgRo8JPKY0GHSNd5lzIGZsRlVSoRiclrMtgLAir22tnbQMODWB2MiKm+kMmRiymK+dVIRwVEwPlC/Ia3AWU/pzhQCPrTmg3DXa5ZBGYgSxFwwjIW4I5C966xfQrBzSvOzOWmBXMJNLndaxkaggxREa2BXQam6dthbSCtaaV8zIzLvrMQuKlJSFrfV3gMQ09G3PWo5/6fyzYPZ+GlKKIkmSduGQrvI2UGPMLFrnRraHW1BoE6FoMU85llzNhVw2YMRJoxZpS9/LI3YuALBPCxtnonhsQ+8xC3P1PNrD/bvI6frJID3hrVmsXsPaV5xHJNb6wIRNcON9G0Cqt1MQWJXRyGVmzEgk6022D0ekVcamKQOJ5FkAaTfIbwxhlCvyyyK3MajL3UEkPQXCZldM9wroSGvcO8shBNrghpZCCpB1HcK5w39OcIkbIBLZklQ8epEywo/IAXtDF4HvrObJ6JbQgQRo7RIMKqAQMgAk6uEe4YgGTfXcPa504gNKkPRzaKrM67wTSRYU8OIYpniDB42ztnCngJZWvYmxOoYNZtnojBi3DYjeuoVgI85CAujxlwBybI7C9+2/MVAegsBZWd8Q5AQNmkJ3hiLtE0npFC7W5dl72FaCO9hmtewvbXXt17a6oM+vQjDiSN1Dq0cKQAgg3SJWVL5gTmAZtRbnremWxdjx4WFYYc2RSx1N9XYseVgBcnQAAdgq9RQFVdp+Zf8ADVqqu0/Mv+GgtUs6Rm2HYiw5c9R+YHOmdLekN9w1rXuLX5Xv20HzDAbek4M8isM1nfhdGJjZgsLRqhzEqeBhmF1Gt6nwnSWSRCyxx2XOSb3DKi4duDKWAJ3rDyjrH7wLEHSXiCyoczM6gR3ewSZ4cz3ANiyk2AOgJPKpsD0gEzoqRyWZXJJK3QoY9HUMSD9YNOY7R2gF03SV1dzwacAS3ktvZFG9YlQpKqDzA4lAuSM3r9JJDDvMkcYaygtmOUthlm4tBqWYIB2n4Swl22UkZZFKi5CDizSaqq7slRG1yw0D6XF+23k/SNEzF0mXLcHRTZ1j3pj0Y3bd8WnD2XvpQQY3aDKuFzTGEOjF3yqeIIhAsynmS2gAJtpVeDpJNfK8ADrGHZScrG0SSMUUnMRcuoFtCurcxV5ukyBnXd4i6A5rKDZgFJQkMQDZlNycvPXSmOExIkjV15MAw1B5+1SVP5E0CLHdJHjjL5BxKrIDyIbrDLckrlZkjj0udWsFJ58/SCUXJCmzyDLYjImaLI0uhNgjl7i1wp/LSXovRJLhNtSOy8CZCyoSM2udp1EidmQiNG17JOfImPbO2pE3qRZAyq2XQlx9WHEtuRTMSg+8O3lT69F6BPtRpxLDHAxJKOWJCZSUaEAyFhfLZnuEsx7OVV16RS3hDRIN6FYcVtGcLkBci7hbsQAeYFvtVoKL0E2w3LSRl0KktqrFT388pI/Wtd1ZfRXwFZbZXnk/F/g1raIR9WX0V8BR1ZfRXwFSUUEfVl9FfAUdWX0V8BUlUW2gRilhyDK0Lyh82t0dFK5bffBvf8qC11ZfRXwFcPEAyWAHEeQ+61JJ+mUccswlGRI2Masb3kkVUYqpIEY8q2rfZJ0AJF3Ym1xisPBMAozk3CtnAIDqQGAGaxB1sKBrRRRQVYPOyf2fsaiwe1d4JTkYbuRk/FltxC//AM0qWDzsn9n7Gu5ZlKPZlNgwNjextyPcaDxcSxAIjbXXmvzr3ft6tvFfnXsEoyrqPJHb7K73y+kPGgj37erbxX50b9vVt4r86k3y+kPGjfL6Q8aCPft6tvFfnRv29W3ivzqTfL6Q8aN8vpDxoI9+3q28V+dG/b1beK/OpN8vpDxo3y+kPGgj37erbxX50b9vVt4r869fGICAzoCxsAWAue4d9d75fSHjQR79vVt4r867ikJ5qV/MH9q93y+kPGvVcHkQaDqiiigKKKKAooooCqu0/Mv+GrVVdp+Zf8NBapb0ha2HYnkCD4GmVLOkS3w7A8jYeNB89w+08JKUIA1jMoJXLbeSC6t98yEEprqb91WY5MKhBBhWymQNf7JVbtmPMZFTt5KOwC1WPZOFmCiJ0OQAXRkYll3ZzsLEM1ok5ixF9O6U9E48wJaXRCoFkAAMZjNrICosScosuYk21oJzFhmVpSIirXDMeVywDDXkxYKNNSQO2ocP1WSRkSNHIiVmYAFckgIAuTdiVB1ty0J7KuTYFWzJmYMzjEC1swYOGDKCCLBlHMHtFGD2YsIYgubqMxY+hnJbQDUlnJ7PdQUINpYWU52ARnCH6wZGYOqsj6GxuuTivcaA20FXIdpwKyRIy3JZVVRpddSLjT8+03pfNsrCxRRLvEhTdmMEMib2NhHmDkixLBIyWFj7RercPR9A2bPIeJmtwZCHUhkyhctmB1IFzYa0Esu2FWUxukq2AOcgZLE5Qb5rm7cIFr37KJtuQILmRbcHLXzhULy/Eh9xvXGI2JE/CBlyogCoFsoVy6kKVI8oHmLEX0quOj8V7LK4NgoCbteKJkOayoAzKyqbMCBc6C9BdxW1UR0SzszqWCoATlUqC2pF9WXQXPsr2TbEK5ryxjKcra8iM1x+WV792U35GuNp7GE4AkZ8o0Ishue+7ISjfeQqdfdaHEbGVUN5pURd4wN0AjWQPvACU8khm8q5FhYi2pK0214Rm+tj4WKtryYXuD3Wsb91talgxaOWCMrFTY27Dcj9ww94PdSnGbNw2WJXlVLvI0eYprvjd1VZVII4k7Ljh172OB2WImcqXOc5iDYAasbqqgC5LG7G5Nhcm1A12X55Ld/+DWqyt3r8J+dZTZL3lQrY8R5HuuDr7wfCtVvG9D9RRD3K3evwn50ZW71+E/OvN43ofqKN43ofqKD3K3evwn50lxEsEmM3TCN5hEysbDhjcXKMC4JDC1woP2b2uKc7xvQ/UUnxPR1XnMwMqMTm4SlhIImhEozKTmCNa18uguD2hDJPHFiiFwrb4oxV1jXjVBGrFTvARoYlubXyqL6Cr2x8SskUbRrkTO4ClcpBXeKeTEEXBIINje9dPs25ka8oeSMRZwyhkVQ1t2bWBuzNcg6nuAAsRRBBGiplVbKovyCowA8KC3RRRQVYPOyf2fsaHwqqklhfPmZr63NrfoAo/IUQedk/s/Y1DEku7m3rLfM5Qj0Psgj3UFiDDJlXgXkOwd1d9VT0E8BUMET5V+sHIfZHd7673T+sHwj50HfVU9BPAUdVT0E8BXG6f1g+EfOjdP6wfCPnQd9VT0E8BR1VPQTwFcbp/WD4R86N0/rB8I+dB31VPQTwFIZNqhZJFManK5AsBy8Kd7p/WD4R86x2NJE0tzc7w68q74KxaZiXHLMxH6WcbtMGSAiAELIWJsnCDG631F+bDlflVs7ZX1Y8F+VJs9eM+lWvDT0r+S3tr9kgSQRuypdkBPCOZq6kKjkoHuFqV7AjfqsNnt9Wv2fZ76ZxIw8pr/las+3MrscJKKKKhIooooCiiigKq7T8y/4atVV2n5l/w0FqlnSJL4dhob2Fjy17/ZTOlnSJAcOwPIkA+4n2UHzsdHpLoWZDkP1aMXkEYyMl0Z+I6lCFOgyWvrUeF6LMqZWdTbOUteyMwgsy2CjRo5G0A85p234w+DxMRQIHVSzFuUlzv5NHztcLud3lsRbW+oAqxspMRvI2mM9skim+Sxa8ZDOoAKX+sAte2XnY6hFP0Ydi5zRcZ4iQczrvJHGckHKwzIBYHRLC1xl9PRdjHZnSRyVzF81nAw6xcWt9HBkHt566gkhnWWUxpIQSSXIAcKZEusRLskn1e8ygouXKoNySCSnF8W733knKXEXk5EynQee3me4PDbs5UDCTZ7jcGNo7xIyHODZsyIt7D8PLtvzpdh+ibJoJmIESojXsVyRoq8IFiodQ9s1rnl2nuVcUHlAeUqNEISNsy3js1xls/nQeHtuBot3OBLbpN4CHyjMCQSDbW5UAE+4CgTY/o5JJHl3q3YLnuD5f15Z0OpXjlUi2tkAuOdefRpwGAdBd3diMw3m8aNisluw5XUkdjn3VoaKJJcL0fKsjlxmVlIteypmmLRJc+TaRFHsjHsA52p0eMzSXZLOCLm5a2RVEZHLIGG8/F2dtPKKBdtHYyzSIWLBFSRCim2YO0RCk+jwajtuKW/RmTIBvEuChvqQWRWDTOrBgzuWBI08kWYHWtHRQQdFdkbmWMA2AkkIC6KwkZmBcEeWAbaH7Irf1ktleeT8X+DWtvRAoovRegKKL0mxbSLjVdY53QYaUHKRkL5kZFCswGchZBew8oXPcDmopeafi/wDa1Y7a2y8YZ5WgaYKQWJvlYqxh+oj+tykqomIYBLE2zXJYv9hrIIIhKoRg7gDlwAyZCwzNZimUkXNiTy5AG9FFFBVg87J/Z+xrgY8Oktg10LoR23A5j2EEEew13B52T+z9jUsygI1gBox/O1BFBiuFeCTkOz2V31v7knhXcHkL+EftXpmF7XF+738v80EfW/uSeFHW/uSeFQ7U2luoXkUBiovlvlvr32NvCrQmHaRU7I3hH1v7knhR1v7knhUiSg3sQbGx9hsDY/kR413UJQda+5J4ViNoSXnm0I+sPP8AKt9Xz3arf7mb/wAh/wAVa0vaVfP1hxnrxn0qHPQXq/sqbtp0exNsLDwv5teQ9lNIpr/ZYe8Wqj0a/wDRwf8AiX9qZVkW7S0o4gUVBicckZAdgublft1A/cjxrpMUhvldTlNmsRoR2HurylLRUUmLRdGdB7yByr0YhSbBlva9ri9u+1BJRUT4lRzZRpfUjkb6/ofCuzKO8ePd/wDw+FB1VXafmX/DVkN3VW2n5l/w0FqlfSVrYZyOY1H5U0pZ0kkC4d2PJbMfcNTQfL4tuYmNY2mVSDCutgoLFobzsbgIuWS2UkAFTqBYidulbZgoiUndFyMwNmERlFipJZDa2YLa5tckEVO3SN1cB4x5qOV8pYlVkExJ8nLZBHqSRctp2AzT9JAtwYpQwzAqxQAMqqwQtnyliGQgKSdeVBNNtJkiZmVMyy7om5CAZ1XeEnUIAcx9x1HMQbKx8ksjs1ggijyqORZi93uRcghRb2Eaa3qR9uWjRhFIXYwgx3AI37KoIYnIfKBsG7r21tG/SdLMRHMQGtmsoU6uCxZmCqLofKI8pe+gXYTbku5RhJvi0cTM2VQElZGLRHItiLgG2jC2p1FcrtqeIXktJpEoLFUUM0O+LOxCgEscg1AHcTzdjbH1MkrxyAIzra6sWCSFLrZu0jkbf5qKPpAC2Uxyoc2Xiy62mWF7ZGPksw5873F6CpiekciKG3KWLyoLuFH1RtZmbKoZ+yxPkk68qkO33F8yRqLmzMSFULM8RMptp5KnT0gL9tSQ9KEKliky2iM1iFuYxGsoPCxGqnlfmDe1W8NtUO0gCuDHfyrAmxYXC3zBTlNiQARYi9Apl6UuDIN3HZO0yKumZBnAZgSrBiy3y3sNSTo+w02dFb0lVuRHlAHkdR7jSjC9KLoGkjexUvmS+UIsaPIx3mQ2XPY5Q1yDa/Kp26QLuXkySAqsjBGFi27TP5QuoBFtSedxzFA1opS/SFQWBinuq3YABrNlV8nCx1yspvy9tcjb5KyOsRyR7ti2ZSCrBSwXIx4gCT2g5bXF6JaLZa3mQHXX/BrU9WX0V8BWX2WPr0/F/g1raIRdWX0V8BR1ZfRXwFS0UEXVl9FfAUdWX0V8BUtLJ9pOuKjiCIyuCSQTnQBWO8cWyhSwCDW5LacjYL3Vl9FfAVw8KhksoHEeQt9lqSbS6TSRTSR7nll3WjkyAiLO4KoVsmdyVBLWiYgd17Y+1OsRJIVyneyoQL2vE0sZIuAbEqTqO2ga0UUUFWDzsn9n7GoU2aI0n4mbeM0hzdhKqthYDThFTQedk/s/Y1Ek0jLNnUCzMENiMyZVNz+ZYflQSQYJMq6dg7T3e+s7ttt3iSEJH1acie9q0UG8yr5vkO/urKdJHIxJzWvu05e9++rGnje7jm6oMTJvEKOzFToRmIv+YINSdeb028TVDe0b2r34wp7tL0ViDrMWuTvudz6uOnnUU7v1PzrPdDS5jmy5Lb7tv6uPurQ/Wf8Ab/Ws3L3lfx9YHUU7v1Pzr57tWwxMwHISH9hX0H6z/t/rXznbDnrM97X3h5e4VY0naXHUdYR568Z9Khz14z6VobKW76D0bwinCQEjnGvae6msWHVfJFqU9Gd51OC27tul7+6m0Wb7WX8r/wCaxbdpateIQY7ZMUxQyoGMZzLqdDcG+h7wOfdWaeXBvIys04N2S1zYcbcIy6gfb10AIOl62FImxeIF82FRuIlSPRzZRmvfisL8xow5WNo3SoLDgShdA5ChbnUWEh8oludr3J7K8KYBdSZDfiN85JuQ9zbXW639j27TTGTETrkthkZTGhKgZcr2YkX1uAVS3D286sbLkZ8wlw6x6aaDUZnAB9uXKe0cRqAtkjwYjUEyZAGjA4tcha+YWvmvIbX9IVXkw+CHCVmChRJnGaxzIzC5GtwuY6jv9tavcL6K6XPLv516YxysPD2W/agSYfaWGw5YB2Ba0huCbB7sCbDhAHZ2ad9XJcYsuGZ1vYhrX0OjEf4q9uF9Fe7l3cqr7RQCBwAAAvIaUFulnSIjq7ZuWl+3Tt07dKZ0t6Q+YbW2o17tedB8+2ZtCDJGArhZFEaM+Vt4iKxVSyFgQFZhZteLXUmpEGDGS24FiQt++6k3B7RmQ8XLMp7RUOF2dh2vJHiCxLDM6NGL3RxlO7ULqrOc1g2gObQW92XsnD5WWKQvmVs1so0kWFb2RQo0ijPLtJ1vegnOIw2VoLJu0UEi11WzkAC3aGXs5W7LaRYhsFZy24P2mAN7llL8h2srMbdoYk6XNSS9GUa92mte4HCVUZ3cqAyEMuZ2PFm7O4W6To4ixqiNMuU3DAjN5lYCNVIsYwAdOeotQeS4iJVUCF26wDJkRQSbBWJZSQL6roLknvrpMVhWysGh1AcE6ecZZL68iWKNbnexqaXZIO6yvKhiUqpW17FVUg5lPYo1FjVVOi0Clsq2DJkK2U/8YiuGKmQHIANGtcXte9EjExYQgiRISqBQSQCAF3keU25BQkim+mh7jb3D43DKzlMi3aRXbQaxniGp1F3NraXY9+piujUUiBC0lgqrzU3CiUXYMpBY71yTbnYixFdHo7H6UujFl1HCxKNmXh55kRtbi9+zSiEyYuBmRQ0ROUqg08k3BUdwO7It/wBsjsNQ4jF4fDRyLwBVUs0Y1JGUXFjzuuXTutyFSwbFRbWLk51kJJGrq0rZjYW1aWQm1hyta1eYrYiSFszSWa5KggDMUEZcaXvkAHO3ba+tEuo9lQlQd0ougFjzAsLAkEgkaC9zy0NetsaIiwQKOEHLpmVGzBW71vz7+V7E1dJooLWzL75Lc7+/sNanK/pL8J/lWX2V55Pxf4Na2iEWV/SX4T/KjK/pL8J/lUtFBFlf0l+E/wAqozbAjeRpGjhLsuVmKG7LlKWbi1GUsNew0zqucfHvN1vI95a+TMM1ud8vOgqHYEZZm3cWZ1yM2Ug5bAWBDXGipy9EdwqeLDbsRqoRUU2VVXKAAraDXlXsm1oVZlaaIMgzOpcAqumrC+g1Xn6Q766XEK4jZGVlLGzKbg8LciKCzRRRQVYPOyf2fsaJMWrJLYnguraEWOUHtGujKbjvog87J/Z+xr04ZUSTILZszn2s3M0HMGNTKuvYOw93urG9KsQDijY/8Sfu/fW5g8hfwj9qwPTZ7Yz/AOkn/wBz1a0v2OGfoX72jeVT3tG9rT/FQ3bLoPilEU1z/wA3cT/xx91aTryd58D8qzn9PGvBN/5z/wDjjrV1j5vss0sfSFfryd58D8q+Z7blvipyPWH9hX1Svk/SBv8AeYj/AMp/YVY0Xef446nrCvnrxnqHPXjPWpso7vpvRjGKMFhwT/xJ2Hu91N4sQrcj+h/zS3oof9jh/wDwp+wptWBftLXrxAooorykUUUUBRRRQFVdp+Zf8NWqq7T8y/4aC1SzpIl8O477Dx0pnSvpKCcM9ufZ7+yg+dHo3IyoJHjBWJIOENYokci3YnUklwbWsADzvXE3RLQhN2LuGIAyAgQRxA3UEhlZXYEDTObEHWuMBhcVAVGWR0WOBfKVmIyzl142GqSNGM19VUamxqcRYwx3LuHyNwjd2ziGIqOXbLvb6+AtQdYjo0SQwK33krtckX3kmdGBsTmReEcvKNiO0l6Nm913RuxZ1YHLKd5KwEluYAkW2h1jGlq4MeKXeCMSW3jtxZDdWxBb6nW/mi185HMW1q9spJ+IzMxNlCghFHm0zMwS5Bz5x5RHd2UC+Tou53usZzm/MgWzhgGUqwYL5IzZhYWsKf4aIqigkEhVUkCwJAAJA7B7KR4LCYh5YWxAfLGCxDbvzuRATZPsZs+U8xxchaoNp7OmMsxiWQlg1nJClbIMohcSciwAyOgtmY5hpcNPRSHETYu7BEktdiGO6uUO5yquvnAOscwFzWuSLVDho8WtgA4UmVhfdsbtNO1pDm0JUw2y3A19oolpKKz0mHxQa+aY2jkCkbs8bxQEFl4VYCRZwOXMC9jem+zGkMS74EPxXBIJtmNjdQBqLG3ZexudaC1RRRQWtlm0ye//AAa1PWB974T8qy2yvPJ7/wDBrW5h3iiEfWB974T8qOsD73wn5VJmHeKMw7xQR9YH3vhPypLjcPM+JEgMRjjVjErBwVlZHUyMALP5WXmLKzcydH2Yd4ozDvFBmcdsqWaZ3lEbKEAhsZEMbAxyX0U8RljQ5tbBFAHlZmGxcDuYo42Ys28lkZrEAtK0sjWv2AsQPdSnpFs+dsSz4VWzmB0WRsuSNt1NkaM584feNGCCpFvdcX+jWHeOILIhQCZsga2coY75pcjMufOZNQdQATqTQPqKKKCrB52T+z9jXHVSqS3YnMXYWuMoI8m5J9vK3PlXcHnZP7P2NRQ4p5ElBjKkFlUG4zD8x+ouNedBJBhOFeKTkPtHur5/05GXGWuT9SnM3+09fQYnkCgZByH2vZ7qyvSfojPicRvUMSjdqlmY3upY30X2irOmvWmTe3DjnrNqbQxW9o3taD/p1ifTg+Jv40f9OsT6cHxN/GtL5GL2o+HJ6Nv6dRZoJjmcfXnkbf8AHHWs6p96T4jSPolsSbCROjiNi0he6seRVFtqv3T407aaQf8AGDqPtd/byrJzTFskzHDRxxMUiJe9U+9J8Rr5P0h0xmIFz5089ewV9Y3j+gvxf/qsNtboJiJcRLKrQgO+YAsbjQc+Gu2kvWl5m0uWopNqxEMjnrxnrS/9OcT6eH+Jv40f9OMT6cHxN/GtH5OL2peDJ6a7orhr4HDnNJ5lPtHupxFDl7WPvN6X7FwskGHiiZUJjjVCQ2hKi1xpV6ORr2ZLC3MG/dodB/8ABWLad5lqRxCaiiivKRRRRQFFFFAVV2n5l/w1aqrtPzL/AIaC1SvpI1sM5HMaj3imlLOkT2w7E8hY+GtB8xh2zikEZmCcUKgcIAZy8X1rm6iMFZCMpIAKN3irC9I5GW4iy3gE19TZjHm3Oq23l+L8PZer8HSBGUkrKrWBCEAswaMSLbISNVPaRrobVyekkeZAM5DuqBhltxGMBrZsxTM4FwNCD+YQDa82fzcWTPb7WbL1k4fute1n7rae2qx6TyMt44kJEQkYEto25kkeLQeUCoX2FtRpY24OlCbkSSBxpxWFwDuDPYa68At7/ZrVobXzQ7xFa+cRhX04y4QXK3BW5BuL6UEJx0pgmJ3cciMVDa5PJjcNxA9j2uQRdSbW0qpBt1wCAM1g54yC0pX/AI8O0QCOfbbttbQkXpNvKGy5JScxRLBeNlkSJgl2FrO6g5rdpF7VHF0njZgtpQSoLaXycLtZ7EnkjagEajXWgqr0glIOWKN8qSuShaziNIWCxaasTIya9sZ9wZbIxrSx5nCA5iOBgwIsCDoTbna1zy9tqrydIgDIckhVN3ZgV4zIuYBVdgbgX09hqH6VLmuVJS11P2iW6vlHEQBcTa3OmWgeUUrw23RI8YSOTKxszMAuVjCZglr5s2XJ2W4udE/SBEZgySDKWUMcgVmTJdVJca8a+UBfUC50JJpRSeHpKjWKpIQctgAARpIWL5mAAXdtyJ5aXqN+lKmJnijlYhHcKco4UVWzk5rZeNAQLtcnTSg02yxeZL9/+DWq3C+ivgKy2zF+uQfe/wAGtTufa3jRA3C+ivgKNwvor4Cjc+1vGjc+1vGgNwvor4CjcL6K+Ao3Ptbxo3PtbxoM70h2g8UrLFuyeo4mVI8gJM0RjMfta4L8I55Tz7LOwJy+e77xVnZI5cqgyJuVYm6AK1naRbgDyO8GnO59reNcPHZk1PlHmb/ZagnooooKsHnZP7P2NWqVYjaIimcEFswU6dlrjW9efSEerbxFA2rxjobUq+kI9W3iKPpCPVt4ighXaeKygHDgOVY5gbqGC5lBXnqbL5XO+vK82E2pMzqr4dlBYhmJ0AGbWwGlyF7To3Pv8+kI9W3iKPpCPVt4igb0Up+kI9W3iKPpCPVt4igbVT2lNKqruUDksAQTbhsSTfsOgH51V+kI9W3iKPpCPVt4igiO1cQ2i4fLpe7XIJuNAOHszHUjkKmwO05ndQ+HaMFSSSb2OthoLX0/aufpCPVt4ij6Qj1beIoG9FKfpCPVt4ij6Qj1beIoG1FKfpCPVt4ij6Qj1beIoG1FKfpCPVt4ij6Qj1beIoG1FKfpCPVt4ij6Qj1beIoG1Vdp+Zf8NU/pCPVt4iocXtoOjLkYXFrkigeUq6TEdWfNytr7u39L1J/r0f3vCqW19opLEyDNrb2adtBkMDi8PBh43jIWJzGqtrqWyopbtvoB7LeyuWGDXL/6cbprKNBlbMX0A++rN7CrHSxqyuwlCqBfOu7Alsu8tCylATlsQMq6EdlVj0RiylRmUE3BAQMtyx4XyZweJrNe47DzuHEKYR3XLFGSTJADl0DRq6tGb96CQDTVQRfkKYts9N2YwCq3vodQwIYMCb6hgDrflUf+kHMlmORZXmymxOdw+gI+zmeRtbm9hyq/kNEqi7OjDlxGmYkEtbUkEMD77hT7wO6hdnRhgwRQy6AjTvPZz8pufLMe+reQ0ZDQU8RsuKQlnjVibXJ5nLe17e9h7iRyNq8/0mG1t0lrAcraDJa1uVskfL0B3VdyGjIaCnHsuJXDrGoYCwbtAtl/bS/O1Rf6HDmdmjDGRszE6n7B4T9nVEOmt1BvoLMchoyGgqQbOiS2SNFtysOXlD/3N8RqI7DgKhTCmUG4FtBcAWHssBw8tBppTDIaMhoLOyvPp+L/AAa1tY/BPkkViDYG+nup5/r6ei/6fOiDSilf+vp6L/p86P8AX09F/wBPnQMJ8QqKWkZVUc2YgAe8nQVUxu2UjjRwHk3hAjVBdnJVn4QxA8hXbUjRe/SqG0MZBOoEsbnK2dSOFkYAgOjKQyNYsLgjQkdtQYqZHyXkxIMZVkYZCVYJJGW4lIJZXcHMCORFjQXMN0shkcKm9IK3VwhKsd0s2RQOIvumVrZddQLkEVegxQlSGRL5XAcXFjZoyRcdhsazeDwWHiZTH1hQoGRbqQriFYBILgktu1A1JGpNrmnGxWXdxxRmQiIBbva+UKyrfKAD2DQdlA3ooooP/9k="/>
          <p:cNvSpPr>
            <a:spLocks noChangeAspect="1" noChangeArrowheads="1"/>
          </p:cNvSpPr>
          <p:nvPr/>
        </p:nvSpPr>
        <p:spPr bwMode="auto">
          <a:xfrm>
            <a:off x="2159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0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encrypted-tbn1.gstatic.com/images?q=tbn:ANd9GcRIAmjEZcpmq0d9iMGj5R34xSB2WmaytaaXRhUpXXDxt5qMd9OY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4212" y="2055141"/>
            <a:ext cx="1953060" cy="1464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865" y="274638"/>
            <a:ext cx="8229600" cy="1143000"/>
          </a:xfrm>
        </p:spPr>
        <p:txBody>
          <a:bodyPr/>
          <a:lstStyle/>
          <a:p>
            <a:r>
              <a:rPr lang="en-US" b="1" dirty="0" smtClean="0"/>
              <a:t>AS in Education</a:t>
            </a:r>
            <a:endParaRPr lang="en-US" b="1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88536" y="1329179"/>
            <a:ext cx="8785782" cy="45625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400" b="1" dirty="0" smtClean="0"/>
              <a:t>What is it?</a:t>
            </a:r>
            <a:r>
              <a:rPr lang="en-US" sz="2400" dirty="0" smtClean="0"/>
              <a:t>: </a:t>
            </a:r>
            <a:r>
              <a:rPr lang="en-US" sz="2300" dirty="0" smtClean="0"/>
              <a:t>The Associate of Science degree in Education will account for the teacher training requirements necessary with the state’s transition from the P-4 to the K-6 core curriculum. </a:t>
            </a:r>
          </a:p>
          <a:p>
            <a:pPr marL="0" indent="0">
              <a:buFont typeface="Arial"/>
              <a:buNone/>
            </a:pPr>
            <a:endParaRPr lang="en-US" sz="2400" dirty="0" smtClean="0"/>
          </a:p>
          <a:p>
            <a:pPr marL="0" indent="0">
              <a:buFont typeface="Arial"/>
              <a:buNone/>
            </a:pPr>
            <a:r>
              <a:rPr lang="en-US" sz="2400" b="1" dirty="0" smtClean="0"/>
              <a:t>Why/Value</a:t>
            </a:r>
            <a:r>
              <a:rPr lang="en-US" sz="2400" dirty="0" smtClean="0"/>
              <a:t>?: Two Reasons-- </a:t>
            </a:r>
          </a:p>
          <a:p>
            <a:pPr marL="0" indent="0">
              <a:buFont typeface="Arial"/>
              <a:buNone/>
            </a:pPr>
            <a:r>
              <a:rPr lang="en-US" sz="2300" dirty="0" smtClean="0"/>
              <a:t>1) Enables the program to remain current with teacher training requirements</a:t>
            </a:r>
          </a:p>
          <a:p>
            <a:pPr marL="0" indent="0">
              <a:buFont typeface="Arial"/>
              <a:buNone/>
            </a:pPr>
            <a:r>
              <a:rPr lang="en-US" sz="2300" dirty="0" smtClean="0"/>
              <a:t>2) Supports seamless transferability between a graduate’s 2-year degree and 4-year degree with partners, such as University of</a:t>
            </a:r>
          </a:p>
          <a:p>
            <a:pPr marL="0" indent="0">
              <a:buFont typeface="Arial"/>
              <a:buNone/>
            </a:pPr>
            <a:r>
              <a:rPr lang="en-US" sz="2300" dirty="0" smtClean="0"/>
              <a:t>Central Arkansas and Arkansas State University</a:t>
            </a:r>
          </a:p>
        </p:txBody>
      </p:sp>
      <p:sp>
        <p:nvSpPr>
          <p:cNvPr id="5" name="AutoShape 2" descr="data:image/jpeg;base64,/9j/4AAQSkZJRgABAQAAAQABAAD/2wCEAAkGBhQSEBQUEBIQFRUWFBYUFxYXGSAYGhgWFBcWGBgVFBkYISYeGBkjGhoSIC8gIycpLi4sFR4xNTAqNSYrLCkBCQoKDgwNFw8PGikkFx01LTApKik1LCkpKSopKTQuLykpKSopLCw2KSkqKSksKSwpKSkpKSkpKSkpLCkpKSwpKf/AABEIAI8BYQMBIgACEQEDEQH/xAAbAAACAwEBAQAAAAAAAAAAAAAABQMEBgIBB//EAEYQAAIBAgMEBQgJAwMDAwUAAAECAwARBBIhBRMiMQYUQVGRMjNSU2FxktEWI0JicoGhsdIHgsEVJEMXY3M0wvCDsrPh8f/EABkBAQADAQEAAAAAAAAAAAAAAAABBAUDAv/EACIRAQACAQQCAgMAAAAAAAAAAAABAgMEETEyE1EUMxIhcf/aAAwDAQACEQMRAD8A+0vi+IqqM1rXtYc+XMijrDeqfxX+Vcwedk/s/Y1aoK/WG9U/iv8AKjrDeqfxX+VTk1mcF0+hfKZI5YY5IzNDK+UrJGrohICEspJkiIDAaN7wAf8AWG9U/iv8qOsN6p/Ff5VRbpThgyqZdWd4wcrZc8ZdWQtlyhro4sTrl0vS2f8AqRgwFKSPJmzAFY3IGWLfAtw3ClLENYg3vyBIDQdYb1T+K/yo6w3qn8V/lSTDdPcKySOzSIIigkYxuVGeJZbhlUgoFbVtBpfkQTwv9QMMZmjJdckkkbs6soDRFFJU2swu68jpzOmtA+6w3qn8V/lR1hvVP4r/ACqhF0swrSrEsyl2ZkAsfKVpFy5rWBJjlsCdchteq83TCJVZmVgExMuHbvLQxvIxQC5bRDYc6Bv1hvVP4r/KjrDeqfxX+VJ4enmDKKxmyZot9Z1ZSqZDJxaWDZAzZb3sLi41qY9MsKL5pStozLxo6XQZblcyjMeNNBc8Q01oGXWG9U/iv8qOsN6p/Ff5Uv8ApdhbH62xBIKlXDDLGJTdSuYWRlOo7bc9Kr7U6aw4fFdXmEg/27YjeWGSy7w5Od85WOVhp9k0DjrDeqfxX+VHWG9U/iv8qS7K6d4aZISzNE8wNo3HECHkQK5W6glo5ABfXKbXqSTpzg1ALT5bsy2ZHBBTIWzqVugAkjJLACzA8qBt1hvVP4r/ACo6w3qn8V/lSrG9LYosWcPIMuWEztIzKqhBnuVDEM9shzZQcuZb89Ol6ZYS6DfWLgEBkdfKLBc11GQsVfKGtmy6XoGfWG9U/iv8qOsN6p/Ff5Uqj6cYIhCMQtnXOpKsBls5DElQAGCSFb2zBDa9NsDjkmjWSMkowupKlbjvswB/Sg86w3qn8V/lXMmNKglo3AHM3U28DVqqu0/Mv+GgtVzJIFF2IA7zpXVK+koPVntz7Pf2UF3r8frE+IUdfj9ZH8Qr5JFsvFRCMq8j2hVCLglVDwsVAZrPLbfDP2qoF72vM5xuaw3nmiMxEYBbckh7XOV97YZeIdt7GwD6r1+P1kfxCjr0frE+IV88lSZYmAaRiJbBuHeGHeKSV0C58mcC4HIdtQbJwcu8eSbPmMUaLfLpYuT5PJvN5rG1725CwfSuvR+sT4hR16P1ifEK+VbP2ViY44rSMGMN3XTKJUijCqxcueJ85Yra9uzmb2zIZmjtOSQTxLIgDWyroDG+W2fMb27bcgCQ+j9ej9YnxCjr8frI/iFfKMPhcVGqqu8UCBfJVJPrN0Q5cu4OfeZSOw2He1XtjpNvM02+sY1ADFSt1kl1bKAQxUxG3cSCSRQfSevR+sT4hR1+P1kfxCvlOHw86ZgqTZbrmeyCYjM1wLu6SHyeOym1wATylK4svYNKqlgCx3Wib2LKY9Dx7rfZ7gjNy7KD6j1+P1kfxCjr8frI/iFfKpRjAJOKa4Y2CrHYgM2TI5NxdclyVNj2c60SXsL87C/br269tBsxjUOgdCe4G5/ICu98Pb4H5VltleeT8X+DWsvQcb4e3wPyo3w9vgflXd6L0HG+Ht8D8qN8PveB+Vd3rPbQw+JGNjmWzwosgyI5U2MfIoxCu7SWAJNgAOXESD7fD73gflXomF7a694I/esxtnDzu+JESYgbyHDhSHFgySMZAil7ZsjLdbKHykE9tMej0EiYeJZgQ+8lNifss0pTS5yDKVslzlFlvpQOaKKKCrB52T+z9jVqqsHnZP7P2NWqArJv/TeAkASYkRiN4hEXzKkblXywk8UZV0jIIP2ANRa2sooMun9O8KHRzv2ZGZwWkLXZnkcsb63LSScrXuL3sLSjoFhgFtvRlCAEOb2jgOHCnvBjJB9utaOigyuL/pxhZEKNv8jZbqJDa6QDD3se0xhATzuoIsasYjoThSZWfeWk32YFzlHWEWOQr6Nwqn2HUUp27snaTz4g4eVlUrJumEtlCnDhUjEduGQT3fed2l+wTY7o1iZcFJh3fOevRvG0pEv+3TERyceby7KH4TzsBQMsB0Iw0MsUsQYNHGkY1DZgmbKzlgSW43JYEXvreuvoZBvGctMQ0zT5C5yCR0eNmVey6uw51nZOh+MgRo8JPKY0GHSNd5lzIGZsRlVSoRiclrMtgLAir22tnbQMODWB2MiKm+kMmRiymK+dVIRwVEwPlC/Ia3AWU/pzhQCPrTmg3DXa5ZBGYgSxFwwjIW4I5C966xfQrBzSvOzOWmBXMJNLndaxkaggxREa2BXQam6dthbSCtaaV8zIzLvrMQuKlJSFrfV3gMQ09G3PWo5/6fyzYPZ+GlKKIkmSduGQrvI2UGPMLFrnRraHW1BoE6FoMU85llzNhVw2YMRJoxZpS9/LI3YuALBPCxtnonhsQ+8xC3P1PNrD/bvI6frJID3hrVmsXsPaV5xHJNb6wIRNcON9G0Cqt1MQWJXRyGVmzEgk6022D0ekVcamKQOJ5FkAaTfIbwxhlCvyyyK3MajL3UEkPQXCZldM9wroSGvcO8shBNrghpZCCpB1HcK5w39OcIkbIBLZklQ8epEywo/IAXtDF4HvrObJ6JbQgQRo7RIMKqAQMgAk6uEe4YgGTfXcPa504gNKkPRzaKrM67wTSRYU8OIYpniDB42ztnCngJZWvYmxOoYNZtnojBi3DYjeuoVgI85CAujxlwBybI7C9+2/MVAegsBZWd8Q5AQNmkJ3hiLtE0npFC7W5dl72FaCO9hmtewvbXXt17a6oM+vQjDiSN1Dq0cKQAgg3SJWVL5gTmAZtRbnremWxdjx4WFYYc2RSx1N9XYseVgBcnQAAdgq9RQFVdp+Zf8ADVqqu0/Mv+GgtUs6Rm2HYiw5c9R+YHOmdLekN9w1rXuLX5Xv20HzDAbek4M8isM1nfhdGJjZgsLRqhzEqeBhmF1Gt6nwnSWSRCyxx2XOSb3DKi4duDKWAJ3rDyjrH7wLEHSXiCyoczM6gR3ewSZ4cz3ANiyk2AOgJPKpsD0gEzoqRyWZXJJK3QoY9HUMSD9YNOY7R2gF03SV1dzwacAS3ktvZFG9YlQpKqDzA4lAuSM3r9JJDDvMkcYaygtmOUthlm4tBqWYIB2n4Swl22UkZZFKi5CDizSaqq7slRG1yw0D6XF+23k/SNEzF0mXLcHRTZ1j3pj0Y3bd8WnD2XvpQQY3aDKuFzTGEOjF3yqeIIhAsynmS2gAJtpVeDpJNfK8ADrGHZScrG0SSMUUnMRcuoFtCurcxV5ukyBnXd4i6A5rKDZgFJQkMQDZlNycvPXSmOExIkjV15MAw1B5+1SVP5E0CLHdJHjjL5BxKrIDyIbrDLckrlZkjj0udWsFJ58/SCUXJCmzyDLYjImaLI0uhNgjl7i1wp/LSXovRJLhNtSOy8CZCyoSM2udp1EidmQiNG17JOfImPbO2pE3qRZAyq2XQlx9WHEtuRTMSg+8O3lT69F6BPtRpxLDHAxJKOWJCZSUaEAyFhfLZnuEsx7OVV16RS3hDRIN6FYcVtGcLkBci7hbsQAeYFvtVoKL0E2w3LSRl0KktqrFT388pI/Wtd1ZfRXwFZbZXnk/F/g1raIR9WX0V8BR1ZfRXwFSUUEfVl9FfAUdWX0V8BUlUW2gRilhyDK0Lyh82t0dFK5bffBvf8qC11ZfRXwFcPEAyWAHEeQ+61JJ+mUccswlGRI2Masb3kkVUYqpIEY8q2rfZJ0AJF3Ym1xisPBMAozk3CtnAIDqQGAGaxB1sKBrRRRQVYPOyf2fsaiwe1d4JTkYbuRk/FltxC//AM0qWDzsn9n7Gu5ZlKPZlNgwNjextyPcaDxcSxAIjbXXmvzr3ft6tvFfnXsEoyrqPJHb7K73y+kPGgj37erbxX50b9vVt4r86k3y+kPGjfL6Q8aCPft6tvFfnRv29W3ivzqTfL6Q8aN8vpDxoI9+3q28V+dG/b1beK/OpN8vpDxo3y+kPGgj37erbxX50b9vVt4r869fGICAzoCxsAWAue4d9d75fSHjQR79vVt4r867ikJ5qV/MH9q93y+kPGvVcHkQaDqiiigKKKKAooooCqu0/Mv+GrVVdp+Zf8NBapb0ha2HYnkCD4GmVLOkS3w7A8jYeNB89w+08JKUIA1jMoJXLbeSC6t98yEEprqb91WY5MKhBBhWymQNf7JVbtmPMZFTt5KOwC1WPZOFmCiJ0OQAXRkYll3ZzsLEM1ok5ixF9O6U9E48wJaXRCoFkAAMZjNrICosScosuYk21oJzFhmVpSIirXDMeVywDDXkxYKNNSQO2ocP1WSRkSNHIiVmYAFckgIAuTdiVB1ty0J7KuTYFWzJmYMzjEC1swYOGDKCCLBlHMHtFGD2YsIYgubqMxY+hnJbQDUlnJ7PdQUINpYWU52ARnCH6wZGYOqsj6GxuuTivcaA20FXIdpwKyRIy3JZVVRpddSLjT8+03pfNsrCxRRLvEhTdmMEMib2NhHmDkixLBIyWFj7RercPR9A2bPIeJmtwZCHUhkyhctmB1IFzYa0Esu2FWUxukq2AOcgZLE5Qb5rm7cIFr37KJtuQILmRbcHLXzhULy/Eh9xvXGI2JE/CBlyogCoFsoVy6kKVI8oHmLEX0quOj8V7LK4NgoCbteKJkOayoAzKyqbMCBc6C9BdxW1UR0SzszqWCoATlUqC2pF9WXQXPsr2TbEK5ryxjKcra8iM1x+WV792U35GuNp7GE4AkZ8o0Ishue+7ISjfeQqdfdaHEbGVUN5pURd4wN0AjWQPvACU8khm8q5FhYi2pK0214Rm+tj4WKtryYXuD3Wsb91talgxaOWCMrFTY27Dcj9ww94PdSnGbNw2WJXlVLvI0eYprvjd1VZVII4k7Ljh172OB2WImcqXOc5iDYAasbqqgC5LG7G5Nhcm1A12X55Ld/+DWqyt3r8J+dZTZL3lQrY8R5HuuDr7wfCtVvG9D9RRD3K3evwn50ZW71+E/OvN43ofqKN43ofqKD3K3evwn50lxEsEmM3TCN5hEysbDhjcXKMC4JDC1woP2b2uKc7xvQ/UUnxPR1XnMwMqMTm4SlhIImhEozKTmCNa18uguD2hDJPHFiiFwrb4oxV1jXjVBGrFTvARoYlubXyqL6Cr2x8SskUbRrkTO4ClcpBXeKeTEEXBIINje9dPs25ka8oeSMRZwyhkVQ1t2bWBuzNcg6nuAAsRRBBGiplVbKovyCowA8KC3RRRQVYPOyf2fsaHwqqklhfPmZr63NrfoAo/IUQedk/s/Y1DEku7m3rLfM5Qj0Psgj3UFiDDJlXgXkOwd1d9VT0E8BUMET5V+sHIfZHd7673T+sHwj50HfVU9BPAUdVT0E8BXG6f1g+EfOjdP6wfCPnQd9VT0E8BR1VPQTwFcbp/WD4R86N0/rB8I+dB31VPQTwFIZNqhZJFManK5AsBy8Kd7p/WD4R86x2NJE0tzc7w68q74KxaZiXHLMxH6WcbtMGSAiAELIWJsnCDG631F+bDlflVs7ZX1Y8F+VJs9eM+lWvDT0r+S3tr9kgSQRuypdkBPCOZq6kKjkoHuFqV7AjfqsNnt9Wv2fZ76ZxIw8pr/las+3MrscJKKKKhIooooCiiigKq7T8y/4atVV2n5l/w0FqlnSJL4dhob2Fjy17/ZTOlnSJAcOwPIkA+4n2UHzsdHpLoWZDkP1aMXkEYyMl0Z+I6lCFOgyWvrUeF6LMqZWdTbOUteyMwgsy2CjRo5G0A85p234w+DxMRQIHVSzFuUlzv5NHztcLud3lsRbW+oAqxspMRvI2mM9skim+Sxa8ZDOoAKX+sAte2XnY6hFP0Ydi5zRcZ4iQczrvJHGckHKwzIBYHRLC1xl9PRdjHZnSRyVzF81nAw6xcWt9HBkHt566gkhnWWUxpIQSSXIAcKZEusRLskn1e8ygouXKoNySCSnF8W733knKXEXk5EynQee3me4PDbs5UDCTZ7jcGNo7xIyHODZsyIt7D8PLtvzpdh+ibJoJmIESojXsVyRoq8IFiodQ9s1rnl2nuVcUHlAeUqNEISNsy3js1xls/nQeHtuBot3OBLbpN4CHyjMCQSDbW5UAE+4CgTY/o5JJHl3q3YLnuD5f15Z0OpXjlUi2tkAuOdefRpwGAdBd3diMw3m8aNisluw5XUkdjn3VoaKJJcL0fKsjlxmVlIteypmmLRJc+TaRFHsjHsA52p0eMzSXZLOCLm5a2RVEZHLIGG8/F2dtPKKBdtHYyzSIWLBFSRCim2YO0RCk+jwajtuKW/RmTIBvEuChvqQWRWDTOrBgzuWBI08kWYHWtHRQQdFdkbmWMA2AkkIC6KwkZmBcEeWAbaH7Irf1ktleeT8X+DWtvRAoovRegKKL0mxbSLjVdY53QYaUHKRkL5kZFCswGchZBew8oXPcDmopeafi/wDa1Y7a2y8YZ5WgaYKQWJvlYqxh+oj+tykqomIYBLE2zXJYv9hrIIIhKoRg7gDlwAyZCwzNZimUkXNiTy5AG9FFFBVg87J/Z+xrgY8Oktg10LoR23A5j2EEEew13B52T+z9jUsygI1gBox/O1BFBiuFeCTkOz2V31v7knhXcHkL+EftXpmF7XF+738v80EfW/uSeFHW/uSeFQ7U2luoXkUBiovlvlvr32NvCrQmHaRU7I3hH1v7knhR1v7knhUiSg3sQbGx9hsDY/kR413UJQda+5J4ViNoSXnm0I+sPP8AKt9Xz3arf7mb/wAh/wAVa0vaVfP1hxnrxn0qHPQXq/sqbtp0exNsLDwv5teQ9lNIpr/ZYe8Wqj0a/wDRwf8AiX9qZVkW7S0o4gUVBicckZAdgublft1A/cjxrpMUhvldTlNmsRoR2HurylLRUUmLRdGdB7yByr0YhSbBlva9ri9u+1BJRUT4lRzZRpfUjkb6/ofCuzKO8ePd/wDw+FB1VXafmX/DVkN3VW2n5l/w0FqlfSVrYZyOY1H5U0pZ0kkC4d2PJbMfcNTQfL4tuYmNY2mVSDCutgoLFobzsbgIuWS2UkAFTqBYidulbZgoiUndFyMwNmERlFipJZDa2YLa5tckEVO3SN1cB4x5qOV8pYlVkExJ8nLZBHqSRctp2AzT9JAtwYpQwzAqxQAMqqwQtnyliGQgKSdeVBNNtJkiZmVMyy7om5CAZ1XeEnUIAcx9x1HMQbKx8ksjs1ggijyqORZi93uRcghRb2Eaa3qR9uWjRhFIXYwgx3AI37KoIYnIfKBsG7r21tG/SdLMRHMQGtmsoU6uCxZmCqLofKI8pe+gXYTbku5RhJvi0cTM2VQElZGLRHItiLgG2jC2p1FcrtqeIXktJpEoLFUUM0O+LOxCgEscg1AHcTzdjbH1MkrxyAIzra6sWCSFLrZu0jkbf5qKPpAC2Uxyoc2Xiy62mWF7ZGPksw5873F6CpiekciKG3KWLyoLuFH1RtZmbKoZ+yxPkk68qkO33F8yRqLmzMSFULM8RMptp5KnT0gL9tSQ9KEKliky2iM1iFuYxGsoPCxGqnlfmDe1W8NtUO0gCuDHfyrAmxYXC3zBTlNiQARYi9Apl6UuDIN3HZO0yKumZBnAZgSrBiy3y3sNSTo+w02dFb0lVuRHlAHkdR7jSjC9KLoGkjexUvmS+UIsaPIx3mQ2XPY5Q1yDa/Kp26QLuXkySAqsjBGFi27TP5QuoBFtSedxzFA1opS/SFQWBinuq3YABrNlV8nCx1yspvy9tcjb5KyOsRyR7ti2ZSCrBSwXIx4gCT2g5bXF6JaLZa3mQHXX/BrU9WX0V8BWX2WPr0/F/g1raIRdWX0V8BR1ZfRXwFS0UEXVl9FfAUdWX0V8BUtLJ9pOuKjiCIyuCSQTnQBWO8cWyhSwCDW5LacjYL3Vl9FfAVw8KhksoHEeQt9lqSbS6TSRTSR7nll3WjkyAiLO4KoVsmdyVBLWiYgd17Y+1OsRJIVyneyoQL2vE0sZIuAbEqTqO2ga0UUUFWDzsn9n7GoU2aI0n4mbeM0hzdhKqthYDThFTQedk/s/Y1Ek0jLNnUCzMENiMyZVNz+ZYflQSQYJMq6dg7T3e+s7ttt3iSEJH1acie9q0UG8yr5vkO/urKdJHIxJzWvu05e9++rGnje7jm6oMTJvEKOzFToRmIv+YINSdeb028TVDe0b2r34wp7tL0ViDrMWuTvudz6uOnnUU7v1PzrPdDS5jmy5Lb7tv6uPurQ/Wf8Ab/Ws3L3lfx9YHUU7v1Pzr57tWwxMwHISH9hX0H6z/t/rXznbDnrM97X3h5e4VY0naXHUdYR568Z9Khz14z6VobKW76D0bwinCQEjnGvae6msWHVfJFqU9Gd51OC27tul7+6m0Wb7WX8r/wCaxbdpateIQY7ZMUxQyoGMZzLqdDcG+h7wOfdWaeXBvIys04N2S1zYcbcIy6gfb10AIOl62FImxeIF82FRuIlSPRzZRmvfisL8xow5WNo3SoLDgShdA5ChbnUWEh8oludr3J7K8KYBdSZDfiN85JuQ9zbXW639j27TTGTETrkthkZTGhKgZcr2YkX1uAVS3D286sbLkZ8wlw6x6aaDUZnAB9uXKe0cRqAtkjwYjUEyZAGjA4tcha+YWvmvIbX9IVXkw+CHCVmChRJnGaxzIzC5GtwuY6jv9tavcL6K6XPLv516YxysPD2W/agSYfaWGw5YB2Ba0huCbB7sCbDhAHZ2ad9XJcYsuGZ1vYhrX0OjEf4q9uF9Fe7l3cqr7RQCBwAAAvIaUFulnSIjq7ZuWl+3Tt07dKZ0t6Q+YbW2o17tedB8+2ZtCDJGArhZFEaM+Vt4iKxVSyFgQFZhZteLXUmpEGDGS24FiQt++6k3B7RmQ8XLMp7RUOF2dh2vJHiCxLDM6NGL3RxlO7ULqrOc1g2gObQW92XsnD5WWKQvmVs1so0kWFb2RQo0ijPLtJ1vegnOIw2VoLJu0UEi11WzkAC3aGXs5W7LaRYhsFZy24P2mAN7llL8h2srMbdoYk6XNSS9GUa92mte4HCVUZ3cqAyEMuZ2PFm7O4W6To4ixqiNMuU3DAjN5lYCNVIsYwAdOeotQeS4iJVUCF26wDJkRQSbBWJZSQL6roLknvrpMVhWysGh1AcE6ecZZL68iWKNbnexqaXZIO6yvKhiUqpW17FVUg5lPYo1FjVVOi0Clsq2DJkK2U/8YiuGKmQHIANGtcXte9EjExYQgiRISqBQSQCAF3keU25BQkim+mh7jb3D43DKzlMi3aRXbQaxniGp1F3NraXY9+piujUUiBC0lgqrzU3CiUXYMpBY71yTbnYixFdHo7H6UujFl1HCxKNmXh55kRtbi9+zSiEyYuBmRQ0ROUqg08k3BUdwO7It/wBsjsNQ4jF4fDRyLwBVUs0Y1JGUXFjzuuXTutyFSwbFRbWLk51kJJGrq0rZjYW1aWQm1hyta1eYrYiSFszSWa5KggDMUEZcaXvkAHO3ba+tEuo9lQlQd0ougFjzAsLAkEgkaC9zy0NetsaIiwQKOEHLpmVGzBW71vz7+V7E1dJooLWzL75Lc7+/sNanK/pL8J/lWX2V55Pxf4Na2iEWV/SX4T/KjK/pL8J/lUtFBFlf0l+E/wAqozbAjeRpGjhLsuVmKG7LlKWbi1GUsNew0zqucfHvN1vI95a+TMM1ud8vOgqHYEZZm3cWZ1yM2Ug5bAWBDXGipy9EdwqeLDbsRqoRUU2VVXKAAraDXlXsm1oVZlaaIMgzOpcAqumrC+g1Xn6Q766XEK4jZGVlLGzKbg8LciKCzRRRQVYPOyf2fsaJMWrJLYnguraEWOUHtGujKbjvog87J/Z+xr04ZUSTILZszn2s3M0HMGNTKuvYOw93urG9KsQDijY/8Sfu/fW5g8hfwj9qwPTZ7Yz/AOkn/wBz1a0v2OGfoX72jeVT3tG9rT/FQ3bLoPilEU1z/wA3cT/xx91aTryd58D8qzn9PGvBN/5z/wDjjrV1j5vss0sfSFfryd58D8q+Z7blvipyPWH9hX1Svk/SBv8AeYj/AMp/YVY0Xef446nrCvnrxnqHPXjPWpso7vpvRjGKMFhwT/xJ2Hu91N4sQrcj+h/zS3oof9jh/wDwp+wptWBftLXrxAooorykUUUUBRRRQFVdp+Zf8NWqq7T8y/4aC1SzpIl8O477Dx0pnSvpKCcM9ufZ7+yg+dHo3IyoJHjBWJIOENYokci3YnUklwbWsADzvXE3RLQhN2LuGIAyAgQRxA3UEhlZXYEDTObEHWuMBhcVAVGWR0WOBfKVmIyzl142GqSNGM19VUamxqcRYwx3LuHyNwjd2ziGIqOXbLvb6+AtQdYjo0SQwK33krtckX3kmdGBsTmReEcvKNiO0l6Nm913RuxZ1YHLKd5KwEluYAkW2h1jGlq4MeKXeCMSW3jtxZDdWxBb6nW/mi185HMW1q9spJ+IzMxNlCghFHm0zMwS5Bz5x5RHd2UC+Tou53usZzm/MgWzhgGUqwYL5IzZhYWsKf4aIqigkEhVUkCwJAAJA7B7KR4LCYh5YWxAfLGCxDbvzuRATZPsZs+U8xxchaoNp7OmMsxiWQlg1nJClbIMohcSciwAyOgtmY5hpcNPRSHETYu7BEktdiGO6uUO5yquvnAOscwFzWuSLVDho8WtgA4UmVhfdsbtNO1pDm0JUw2y3A19oolpKKz0mHxQa+aY2jkCkbs8bxQEFl4VYCRZwOXMC9jem+zGkMS74EPxXBIJtmNjdQBqLG3ZexudaC1RRRQWtlm0ye//AAa1PWB974T8qy2yvPJ7/wDBrW5h3iiEfWB974T8qOsD73wn5VJmHeKMw7xQR9YH3vhPypLjcPM+JEgMRjjVjErBwVlZHUyMALP5WXmLKzcydH2Yd4ozDvFBmcdsqWaZ3lEbKEAhsZEMbAxyX0U8RljQ5tbBFAHlZmGxcDuYo42Ys28lkZrEAtK0sjWv2AsQPdSnpFs+dsSz4VWzmB0WRsuSNt1NkaM584feNGCCpFvdcX+jWHeOILIhQCZsga2coY75pcjMufOZNQdQATqTQPqKKKCrB52T+z9jXHVSqS3YnMXYWuMoI8m5J9vK3PlXcHnZP7P2NRQ4p5ElBjKkFlUG4zD8x+ouNedBJBhOFeKTkPtHur5/05GXGWuT9SnM3+09fQYnkCgZByH2vZ7qyvSfojPicRvUMSjdqlmY3upY30X2irOmvWmTe3DjnrNqbQxW9o3taD/p1ifTg+Jv40f9OsT6cHxN/GtL5GL2o+HJ6Nv6dRZoJjmcfXnkbf8AHHWs6p96T4jSPolsSbCROjiNi0he6seRVFtqv3T407aaQf8AGDqPtd/byrJzTFskzHDRxxMUiJe9U+9J8Rr5P0h0xmIFz5089ewV9Y3j+gvxf/qsNtboJiJcRLKrQgO+YAsbjQc+Gu2kvWl5m0uWopNqxEMjnrxnrS/9OcT6eH+Jv40f9OMT6cHxN/GtH5OL2peDJ6a7orhr4HDnNJ5lPtHupxFDl7WPvN6X7FwskGHiiZUJjjVCQ2hKi1xpV6ORr2ZLC3MG/dodB/8ABWLad5lqRxCaiiivKRRRRQFFFFAVV2n5l/w1aqrtPzL/AIaC1SvpI1sM5HMaj3imlLOkT2w7E8hY+GtB8xh2zikEZmCcUKgcIAZy8X1rm6iMFZCMpIAKN3irC9I5GW4iy3gE19TZjHm3Oq23l+L8PZer8HSBGUkrKrWBCEAswaMSLbISNVPaRrobVyekkeZAM5DuqBhltxGMBrZsxTM4FwNCD+YQDa82fzcWTPb7WbL1k4fute1n7rae2qx6TyMt44kJEQkYEto25kkeLQeUCoX2FtRpY24OlCbkSSBxpxWFwDuDPYa68At7/ZrVobXzQ7xFa+cRhX04y4QXK3BW5BuL6UEJx0pgmJ3cciMVDa5PJjcNxA9j2uQRdSbW0qpBt1wCAM1g54yC0pX/AI8O0QCOfbbttbQkXpNvKGy5JScxRLBeNlkSJgl2FrO6g5rdpF7VHF0njZgtpQSoLaXycLtZ7EnkjagEajXWgqr0glIOWKN8qSuShaziNIWCxaasTIya9sZ9wZbIxrSx5nCA5iOBgwIsCDoTbna1zy9tqrydIgDIckhVN3ZgV4zIuYBVdgbgX09hqH6VLmuVJS11P2iW6vlHEQBcTa3OmWgeUUrw23RI8YSOTKxszMAuVjCZglr5s2XJ2W4udE/SBEZgySDKWUMcgVmTJdVJca8a+UBfUC50JJpRSeHpKjWKpIQctgAARpIWL5mAAXdtyJ5aXqN+lKmJnijlYhHcKco4UVWzk5rZeNAQLtcnTSg02yxeZL9/+DWq3C+ivgKy2zF+uQfe/wAGtTufa3jRA3C+ivgKNwvor4Cjc+1vGjc+1vGgNwvor4CjcL6K+Ao3Ptbxo3PtbxoM70h2g8UrLFuyeo4mVI8gJM0RjMfta4L8I55Tz7LOwJy+e77xVnZI5cqgyJuVYm6AK1naRbgDyO8GnO59reNcPHZk1PlHmb/ZagnooooKsHnZP7P2NWqVYjaIimcEFswU6dlrjW9efSEerbxFA2rxjobUq+kI9W3iKPpCPVt4ighXaeKygHDgOVY5gbqGC5lBXnqbL5XO+vK82E2pMzqr4dlBYhmJ0AGbWwGlyF7To3Pv8+kI9W3iKPpCPVt4igb0Up+kI9W3iKPpCPVt4igbVT2lNKqruUDksAQTbhsSTfsOgH51V+kI9W3iKPpCPVt4igiO1cQ2i4fLpe7XIJuNAOHszHUjkKmwO05ndQ+HaMFSSSb2OthoLX0/aufpCPVt4ij6Qj1beIoG9FKfpCPVt4ij6Qj1beIoG1FKfpCPVt4ij6Qj1beIoG1FKfpCPVt4ij6Qj1beIoG1FKfpCPVt4ij6Qj1beIoG1Vdp+Zf8NU/pCPVt4iocXtoOjLkYXFrkigeUq6TEdWfNytr7u39L1J/r0f3vCqW19opLEyDNrb2adtBkMDi8PBh43jIWJzGqtrqWyopbtvoB7LeyuWGDXL/6cbprKNBlbMX0A++rN7CrHSxqyuwlCqBfOu7Alsu8tCylATlsQMq6EdlVj0RiylRmUE3BAQMtyx4XyZweJrNe47DzuHEKYR3XLFGSTJADl0DRq6tGb96CQDTVQRfkKYts9N2YwCq3vodQwIYMCb6hgDrflUf+kHMlmORZXmymxOdw+gI+zmeRtbm9hyq/kNEqi7OjDlxGmYkEtbUkEMD77hT7wO6hdnRhgwRQy6AjTvPZz8pufLMe+reQ0ZDQU8RsuKQlnjVibXJ5nLe17e9h7iRyNq8/0mG1t0lrAcraDJa1uVskfL0B3VdyGjIaCnHsuJXDrGoYCwbtAtl/bS/O1Rf6HDmdmjDGRszE6n7B4T9nVEOmt1BvoLMchoyGgqQbOiS2SNFtysOXlD/3N8RqI7DgKhTCmUG4FtBcAWHssBw8tBppTDIaMhoLOyvPp+L/AAa1tY/BPkkViDYG+nup5/r6ei/6fOiDSilf+vp6L/p86P8AX09F/wBPnQMJ8QqKWkZVUc2YgAe8nQVUxu2UjjRwHk3hAjVBdnJVn4QxA8hXbUjRe/SqG0MZBOoEsbnK2dSOFkYAgOjKQyNYsLgjQkdtQYqZHyXkxIMZVkYZCVYJJGW4lIJZXcHMCORFjQXMN0shkcKm9IK3VwhKsd0s2RQOIvumVrZddQLkEVegxQlSGRL5XAcXFjZoyRcdhsazeDwWHiZTH1hQoGRbqQriFYBILgktu1A1JGpNrmnGxWXdxxRmQiIBbva+UKyrfKAD2DQdlA3ooooP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 descr="https://encrypted-tbn0.gstatic.com/images?q=tbn:ANd9GcTlpjmRCw8cQUoK7Al0_HaD48v-N8xrqTgB-eHdv17bsWW19WvB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0731" y="4508626"/>
            <a:ext cx="1790848" cy="1519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770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s://encrypted-tbn1.gstatic.com/images?q=tbn:ANd9GcQxBsw7HtdvSsbL979QOE_D8do5jcMOlX9K_PyhXYHY50MHdIlM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5556" y="5043340"/>
            <a:ext cx="1533397" cy="1069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https://encrypted-tbn2.gstatic.com/images?q=tbn:ANd9GcTXWJxEBRDYtf1QmXyLZI1CdjdRUkZeJHXOnbjFtGTsWmoiyONV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3721" y="2158734"/>
            <a:ext cx="2650279" cy="200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865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CP in Information Science Technology</a:t>
            </a:r>
            <a:endParaRPr lang="en-US" b="1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88536" y="1300602"/>
            <a:ext cx="8785782" cy="47430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400" b="1" dirty="0" smtClean="0"/>
              <a:t>What is it?</a:t>
            </a:r>
            <a:r>
              <a:rPr lang="en-US" sz="2400" dirty="0" smtClean="0"/>
              <a:t>: </a:t>
            </a:r>
            <a:r>
              <a:rPr lang="en-US" sz="2300" dirty="0" smtClean="0"/>
              <a:t>The Certificate of Proficiency in Information Science Technology will be enhanced. This program of study will enable students to augment their education or complete a stand-alone program of study to increase their technology skills.</a:t>
            </a:r>
          </a:p>
          <a:p>
            <a:pPr marL="0" indent="0">
              <a:buFont typeface="Arial"/>
              <a:buNone/>
            </a:pPr>
            <a:endParaRPr lang="en-US" sz="2400" dirty="0" smtClean="0"/>
          </a:p>
          <a:p>
            <a:pPr marL="0" indent="0">
              <a:buFont typeface="Arial"/>
              <a:buNone/>
            </a:pPr>
            <a:r>
              <a:rPr lang="en-US" sz="2400" b="1" dirty="0" smtClean="0"/>
              <a:t>Why/Value</a:t>
            </a:r>
            <a:r>
              <a:rPr lang="en-US" sz="2400" dirty="0" smtClean="0"/>
              <a:t>?: Two Reasons-- </a:t>
            </a:r>
          </a:p>
          <a:p>
            <a:pPr marL="0" indent="0">
              <a:buNone/>
            </a:pPr>
            <a:r>
              <a:rPr lang="en-US" sz="2300" dirty="0" smtClean="0"/>
              <a:t>1) Integrate a new course which prepares students to pass CompTIA A+ Certification</a:t>
            </a:r>
          </a:p>
          <a:p>
            <a:pPr marL="0" indent="0">
              <a:buNone/>
            </a:pPr>
            <a:r>
              <a:rPr lang="en-US" sz="2300" dirty="0" smtClean="0"/>
              <a:t>2) Provides cutting-edge technology skills to increase success in </a:t>
            </a:r>
            <a:r>
              <a:rPr lang="en-US" sz="2300" dirty="0"/>
              <a:t>the field of information technology (e.g. web design, </a:t>
            </a:r>
            <a:r>
              <a:rPr lang="en-US" sz="2300" dirty="0" smtClean="0"/>
              <a:t>programming, information </a:t>
            </a:r>
            <a:r>
              <a:rPr lang="en-US" sz="2300" dirty="0"/>
              <a:t>security, etc</a:t>
            </a:r>
            <a:r>
              <a:rPr lang="en-US" sz="2300" dirty="0" smtClean="0"/>
              <a:t>.) and/or </a:t>
            </a:r>
            <a:r>
              <a:rPr lang="en-US" sz="2300" dirty="0"/>
              <a:t>to </a:t>
            </a:r>
            <a:r>
              <a:rPr lang="en-US" sz="2300" dirty="0" smtClean="0"/>
              <a:t>increase employability</a:t>
            </a:r>
            <a:endParaRPr lang="en-US" sz="2300" dirty="0"/>
          </a:p>
        </p:txBody>
      </p:sp>
      <p:sp>
        <p:nvSpPr>
          <p:cNvPr id="5" name="AutoShape 2" descr="data:image/jpeg;base64,/9j/4AAQSkZJRgABAQAAAQABAAD/2wCEAAkGBhQSEBQUEBIQFRUWFBYUFxYXGSAYGhgWFBcWGBgVFBkYISYeGBkjGhoSIC8gIycpLi4sFR4xNTAqNSYrLCkBCQoKDgwNFw8PGikkFx01LTApKik1LCkpKSopKTQuLykpKSopLCw2KSkqKSksKSwpKSkpKSkpKSkpLCkpKSwpKf/AABEIAI8BYQMBIgACEQEDEQH/xAAbAAACAwEBAQAAAAAAAAAAAAAABQMEBgIBB//EAEYQAAIBAgMEBQgJAwMDAwUAAAECAwARBBIhBRMiMQYUQVGRMjNSU2FxktEWI0JicoGhsdIHgsEVJEMXY3M0wvCDsrPh8f/EABkBAQADAQEAAAAAAAAAAAAAAAABBAUDAv/EACIRAQACAQQCAgMAAAAAAAAAAAABAgMEETEyE1EUMxIhcf/aAAwDAQACEQMRAD8A+0vi+IqqM1rXtYc+XMijrDeqfxX+Vcwedk/s/Y1aoK/WG9U/iv8AKjrDeqfxX+VTk1mcF0+hfKZI5YY5IzNDK+UrJGrohICEspJkiIDAaN7wAf8AWG9U/iv8qOsN6p/Ff5VRbpThgyqZdWd4wcrZc8ZdWQtlyhro4sTrl0vS2f8AqRgwFKSPJmzAFY3IGWLfAtw3ClLENYg3vyBIDQdYb1T+K/yo6w3qn8V/lSTDdPcKySOzSIIigkYxuVGeJZbhlUgoFbVtBpfkQTwv9QMMZmjJdckkkbs6soDRFFJU2swu68jpzOmtA+6w3qn8V/lR1hvVP4r/ACqhF0swrSrEsyl2ZkAsfKVpFy5rWBJjlsCdchteq83TCJVZmVgExMuHbvLQxvIxQC5bRDYc6Bv1hvVP4r/KjrDeqfxX+VJ4enmDKKxmyZot9Z1ZSqZDJxaWDZAzZb3sLi41qY9MsKL5pStozLxo6XQZblcyjMeNNBc8Q01oGXWG9U/iv8qOsN6p/Ff5Uv8ApdhbH62xBIKlXDDLGJTdSuYWRlOo7bc9Kr7U6aw4fFdXmEg/27YjeWGSy7w5Od85WOVhp9k0DjrDeqfxX+VHWG9U/iv8qS7K6d4aZISzNE8wNo3HECHkQK5W6glo5ABfXKbXqSTpzg1ALT5bsy2ZHBBTIWzqVugAkjJLACzA8qBt1hvVP4r/ACo6w3qn8V/lSrG9LYosWcPIMuWEztIzKqhBnuVDEM9shzZQcuZb89Ol6ZYS6DfWLgEBkdfKLBc11GQsVfKGtmy6XoGfWG9U/iv8qOsN6p/Ff5Uqj6cYIhCMQtnXOpKsBls5DElQAGCSFb2zBDa9NsDjkmjWSMkowupKlbjvswB/Sg86w3qn8V/lXMmNKglo3AHM3U28DVqqu0/Mv+GgtVzJIFF2IA7zpXVK+koPVntz7Pf2UF3r8frE+IUdfj9ZH8Qr5JFsvFRCMq8j2hVCLglVDwsVAZrPLbfDP2qoF72vM5xuaw3nmiMxEYBbckh7XOV97YZeIdt7GwD6r1+P1kfxCjr0frE+IV88lSZYmAaRiJbBuHeGHeKSV0C58mcC4HIdtQbJwcu8eSbPmMUaLfLpYuT5PJvN5rG1725CwfSuvR+sT4hR16P1ifEK+VbP2ViY44rSMGMN3XTKJUijCqxcueJ85Yra9uzmb2zIZmjtOSQTxLIgDWyroDG+W2fMb27bcgCQ+j9ej9YnxCjr8frI/iFfKMPhcVGqqu8UCBfJVJPrN0Q5cu4OfeZSOw2He1XtjpNvM02+sY1ADFSt1kl1bKAQxUxG3cSCSRQfSevR+sT4hR1+P1kfxCvlOHw86ZgqTZbrmeyCYjM1wLu6SHyeOym1wATylK4svYNKqlgCx3Wib2LKY9Dx7rfZ7gjNy7KD6j1+P1kfxCjr8frI/iFfKpRjAJOKa4Y2CrHYgM2TI5NxdclyVNj2c60SXsL87C/br269tBsxjUOgdCe4G5/ICu98Pb4H5VltleeT8X+DWsvQcb4e3wPyo3w9vgflXd6L0HG+Ht8D8qN8PveB+Vd3rPbQw+JGNjmWzwosgyI5U2MfIoxCu7SWAJNgAOXESD7fD73gflXomF7a694I/esxtnDzu+JESYgbyHDhSHFgySMZAil7ZsjLdbKHykE9tMej0EiYeJZgQ+8lNifss0pTS5yDKVslzlFlvpQOaKKKCrB52T+z9jVqqsHnZP7P2NWqArJv/TeAkASYkRiN4hEXzKkblXywk8UZV0jIIP2ANRa2sooMun9O8KHRzv2ZGZwWkLXZnkcsb63LSScrXuL3sLSjoFhgFtvRlCAEOb2jgOHCnvBjJB9utaOigyuL/pxhZEKNv8jZbqJDa6QDD3se0xhATzuoIsasYjoThSZWfeWk32YFzlHWEWOQr6Nwqn2HUUp27snaTz4g4eVlUrJumEtlCnDhUjEduGQT3fed2l+wTY7o1iZcFJh3fOevRvG0pEv+3TERyceby7KH4TzsBQMsB0Iw0MsUsQYNHGkY1DZgmbKzlgSW43JYEXvreuvoZBvGctMQ0zT5C5yCR0eNmVey6uw51nZOh+MgRo8JPKY0GHSNd5lzIGZsRlVSoRiclrMtgLAir22tnbQMODWB2MiKm+kMmRiymK+dVIRwVEwPlC/Ia3AWU/pzhQCPrTmg3DXa5ZBGYgSxFwwjIW4I5C966xfQrBzSvOzOWmBXMJNLndaxkaggxREa2BXQam6dthbSCtaaV8zIzLvrMQuKlJSFrfV3gMQ09G3PWo5/6fyzYPZ+GlKKIkmSduGQrvI2UGPMLFrnRraHW1BoE6FoMU85llzNhVw2YMRJoxZpS9/LI3YuALBPCxtnonhsQ+8xC3P1PNrD/bvI6frJID3hrVmsXsPaV5xHJNb6wIRNcON9G0Cqt1MQWJXRyGVmzEgk6022D0ekVcamKQOJ5FkAaTfIbwxhlCvyyyK3MajL3UEkPQXCZldM9wroSGvcO8shBNrghpZCCpB1HcK5w39OcIkbIBLZklQ8epEywo/IAXtDF4HvrObJ6JbQgQRo7RIMKqAQMgAk6uEe4YgGTfXcPa504gNKkPRzaKrM67wTSRYU8OIYpniDB42ztnCngJZWvYmxOoYNZtnojBi3DYjeuoVgI85CAujxlwBybI7C9+2/MVAegsBZWd8Q5AQNmkJ3hiLtE0npFC7W5dl72FaCO9hmtewvbXXt17a6oM+vQjDiSN1Dq0cKQAgg3SJWVL5gTmAZtRbnremWxdjx4WFYYc2RSx1N9XYseVgBcnQAAdgq9RQFVdp+Zf8ADVqqu0/Mv+GgtUs6Rm2HYiw5c9R+YHOmdLekN9w1rXuLX5Xv20HzDAbek4M8isM1nfhdGJjZgsLRqhzEqeBhmF1Gt6nwnSWSRCyxx2XOSb3DKi4duDKWAJ3rDyjrH7wLEHSXiCyoczM6gR3ewSZ4cz3ANiyk2AOgJPKpsD0gEzoqRyWZXJJK3QoY9HUMSD9YNOY7R2gF03SV1dzwacAS3ktvZFG9YlQpKqDzA4lAuSM3r9JJDDvMkcYaygtmOUthlm4tBqWYIB2n4Swl22UkZZFKi5CDizSaqq7slRG1yw0D6XF+23k/SNEzF0mXLcHRTZ1j3pj0Y3bd8WnD2XvpQQY3aDKuFzTGEOjF3yqeIIhAsynmS2gAJtpVeDpJNfK8ADrGHZScrG0SSMUUnMRcuoFtCurcxV5ukyBnXd4i6A5rKDZgFJQkMQDZlNycvPXSmOExIkjV15MAw1B5+1SVP5E0CLHdJHjjL5BxKrIDyIbrDLckrlZkjj0udWsFJ58/SCUXJCmzyDLYjImaLI0uhNgjl7i1wp/LSXovRJLhNtSOy8CZCyoSM2udp1EidmQiNG17JOfImPbO2pE3qRZAyq2XQlx9WHEtuRTMSg+8O3lT69F6BPtRpxLDHAxJKOWJCZSUaEAyFhfLZnuEsx7OVV16RS3hDRIN6FYcVtGcLkBci7hbsQAeYFvtVoKL0E2w3LSRl0KktqrFT388pI/Wtd1ZfRXwFZbZXnk/F/g1raIR9WX0V8BR1ZfRXwFSUUEfVl9FfAUdWX0V8BUlUW2gRilhyDK0Lyh82t0dFK5bffBvf8qC11ZfRXwFcPEAyWAHEeQ+61JJ+mUccswlGRI2Masb3kkVUYqpIEY8q2rfZJ0AJF3Ym1xisPBMAozk3CtnAIDqQGAGaxB1sKBrRRRQVYPOyf2fsaiwe1d4JTkYbuRk/FltxC//AM0qWDzsn9n7Gu5ZlKPZlNgwNjextyPcaDxcSxAIjbXXmvzr3ft6tvFfnXsEoyrqPJHb7K73y+kPGgj37erbxX50b9vVt4r86k3y+kPGjfL6Q8aCPft6tvFfnRv29W3ivzqTfL6Q8aN8vpDxoI9+3q28V+dG/b1beK/OpN8vpDxo3y+kPGgj37erbxX50b9vVt4r869fGICAzoCxsAWAue4d9d75fSHjQR79vVt4r867ikJ5qV/MH9q93y+kPGvVcHkQaDqiiigKKKKAooooCqu0/Mv+GrVVdp+Zf8NBapb0ha2HYnkCD4GmVLOkS3w7A8jYeNB89w+08JKUIA1jMoJXLbeSC6t98yEEprqb91WY5MKhBBhWymQNf7JVbtmPMZFTt5KOwC1WPZOFmCiJ0OQAXRkYll3ZzsLEM1ok5ixF9O6U9E48wJaXRCoFkAAMZjNrICosScosuYk21oJzFhmVpSIirXDMeVywDDXkxYKNNSQO2ocP1WSRkSNHIiVmYAFckgIAuTdiVB1ty0J7KuTYFWzJmYMzjEC1swYOGDKCCLBlHMHtFGD2YsIYgubqMxY+hnJbQDUlnJ7PdQUINpYWU52ARnCH6wZGYOqsj6GxuuTivcaA20FXIdpwKyRIy3JZVVRpddSLjT8+03pfNsrCxRRLvEhTdmMEMib2NhHmDkixLBIyWFj7RercPR9A2bPIeJmtwZCHUhkyhctmB1IFzYa0Esu2FWUxukq2AOcgZLE5Qb5rm7cIFr37KJtuQILmRbcHLXzhULy/Eh9xvXGI2JE/CBlyogCoFsoVy6kKVI8oHmLEX0quOj8V7LK4NgoCbteKJkOayoAzKyqbMCBc6C9BdxW1UR0SzszqWCoATlUqC2pF9WXQXPsr2TbEK5ryxjKcra8iM1x+WV792U35GuNp7GE4AkZ8o0Ishue+7ISjfeQqdfdaHEbGVUN5pURd4wN0AjWQPvACU8khm8q5FhYi2pK0214Rm+tj4WKtryYXuD3Wsb91talgxaOWCMrFTY27Dcj9ww94PdSnGbNw2WJXlVLvI0eYprvjd1VZVII4k7Ljh172OB2WImcqXOc5iDYAasbqqgC5LG7G5Nhcm1A12X55Ld/+DWqyt3r8J+dZTZL3lQrY8R5HuuDr7wfCtVvG9D9RRD3K3evwn50ZW71+E/OvN43ofqKN43ofqKD3K3evwn50lxEsEmM3TCN5hEysbDhjcXKMC4JDC1woP2b2uKc7xvQ/UUnxPR1XnMwMqMTm4SlhIImhEozKTmCNa18uguD2hDJPHFiiFwrb4oxV1jXjVBGrFTvARoYlubXyqL6Cr2x8SskUbRrkTO4ClcpBXeKeTEEXBIINje9dPs25ka8oeSMRZwyhkVQ1t2bWBuzNcg6nuAAsRRBBGiplVbKovyCowA8KC3RRRQVYPOyf2fsaHwqqklhfPmZr63NrfoAo/IUQedk/s/Y1DEku7m3rLfM5Qj0Psgj3UFiDDJlXgXkOwd1d9VT0E8BUMET5V+sHIfZHd7673T+sHwj50HfVU9BPAUdVT0E8BXG6f1g+EfOjdP6wfCPnQd9VT0E8BR1VPQTwFcbp/WD4R86N0/rB8I+dB31VPQTwFIZNqhZJFManK5AsBy8Kd7p/WD4R86x2NJE0tzc7w68q74KxaZiXHLMxH6WcbtMGSAiAELIWJsnCDG631F+bDlflVs7ZX1Y8F+VJs9eM+lWvDT0r+S3tr9kgSQRuypdkBPCOZq6kKjkoHuFqV7AjfqsNnt9Wv2fZ76ZxIw8pr/las+3MrscJKKKKhIooooCiiigKq7T8y/4atVV2n5l/w0FqlnSJL4dhob2Fjy17/ZTOlnSJAcOwPIkA+4n2UHzsdHpLoWZDkP1aMXkEYyMl0Z+I6lCFOgyWvrUeF6LMqZWdTbOUteyMwgsy2CjRo5G0A85p234w+DxMRQIHVSzFuUlzv5NHztcLud3lsRbW+oAqxspMRvI2mM9skim+Sxa8ZDOoAKX+sAte2XnY6hFP0Ydi5zRcZ4iQczrvJHGckHKwzIBYHRLC1xl9PRdjHZnSRyVzF81nAw6xcWt9HBkHt566gkhnWWUxpIQSSXIAcKZEusRLskn1e8ygouXKoNySCSnF8W733knKXEXk5EynQee3me4PDbs5UDCTZ7jcGNo7xIyHODZsyIt7D8PLtvzpdh+ibJoJmIESojXsVyRoq8IFiodQ9s1rnl2nuVcUHlAeUqNEISNsy3js1xls/nQeHtuBot3OBLbpN4CHyjMCQSDbW5UAE+4CgTY/o5JJHl3q3YLnuD5f15Z0OpXjlUi2tkAuOdefRpwGAdBd3diMw3m8aNisluw5XUkdjn3VoaKJJcL0fKsjlxmVlIteypmmLRJc+TaRFHsjHsA52p0eMzSXZLOCLm5a2RVEZHLIGG8/F2dtPKKBdtHYyzSIWLBFSRCim2YO0RCk+jwajtuKW/RmTIBvEuChvqQWRWDTOrBgzuWBI08kWYHWtHRQQdFdkbmWMA2AkkIC6KwkZmBcEeWAbaH7Irf1ktleeT8X+DWtvRAoovRegKKL0mxbSLjVdY53QYaUHKRkL5kZFCswGchZBew8oXPcDmopeafi/wDa1Y7a2y8YZ5WgaYKQWJvlYqxh+oj+tykqomIYBLE2zXJYv9hrIIIhKoRg7gDlwAyZCwzNZimUkXNiTy5AG9FFFBVg87J/Z+xrgY8Oktg10LoR23A5j2EEEew13B52T+z9jUsygI1gBox/O1BFBiuFeCTkOz2V31v7knhXcHkL+EftXpmF7XF+738v80EfW/uSeFHW/uSeFQ7U2luoXkUBiovlvlvr32NvCrQmHaRU7I3hH1v7knhR1v7knhUiSg3sQbGx9hsDY/kR413UJQda+5J4ViNoSXnm0I+sPP8AKt9Xz3arf7mb/wAh/wAVa0vaVfP1hxnrxn0qHPQXq/sqbtp0exNsLDwv5teQ9lNIpr/ZYe8Wqj0a/wDRwf8AiX9qZVkW7S0o4gUVBicckZAdgublft1A/cjxrpMUhvldTlNmsRoR2HurylLRUUmLRdGdB7yByr0YhSbBlva9ri9u+1BJRUT4lRzZRpfUjkb6/ofCuzKO8ePd/wDw+FB1VXafmX/DVkN3VW2n5l/w0FqlfSVrYZyOY1H5U0pZ0kkC4d2PJbMfcNTQfL4tuYmNY2mVSDCutgoLFobzsbgIuWS2UkAFTqBYidulbZgoiUndFyMwNmERlFipJZDa2YLa5tckEVO3SN1cB4x5qOV8pYlVkExJ8nLZBHqSRctp2AzT9JAtwYpQwzAqxQAMqqwQtnyliGQgKSdeVBNNtJkiZmVMyy7om5CAZ1XeEnUIAcx9x1HMQbKx8ksjs1ggijyqORZi93uRcghRb2Eaa3qR9uWjRhFIXYwgx3AI37KoIYnIfKBsG7r21tG/SdLMRHMQGtmsoU6uCxZmCqLofKI8pe+gXYTbku5RhJvi0cTM2VQElZGLRHItiLgG2jC2p1FcrtqeIXktJpEoLFUUM0O+LOxCgEscg1AHcTzdjbH1MkrxyAIzra6sWCSFLrZu0jkbf5qKPpAC2Uxyoc2Xiy62mWF7ZGPksw5873F6CpiekciKG3KWLyoLuFH1RtZmbKoZ+yxPkk68qkO33F8yRqLmzMSFULM8RMptp5KnT0gL9tSQ9KEKliky2iM1iFuYxGsoPCxGqnlfmDe1W8NtUO0gCuDHfyrAmxYXC3zBTlNiQARYi9Apl6UuDIN3HZO0yKumZBnAZgSrBiy3y3sNSTo+w02dFb0lVuRHlAHkdR7jSjC9KLoGkjexUvmS+UIsaPIx3mQ2XPY5Q1yDa/Kp26QLuXkySAqsjBGFi27TP5QuoBFtSedxzFA1opS/SFQWBinuq3YABrNlV8nCx1yspvy9tcjb5KyOsRyR7ti2ZSCrBSwXIx4gCT2g5bXF6JaLZa3mQHXX/BrU9WX0V8BWX2WPr0/F/g1raIRdWX0V8BR1ZfRXwFS0UEXVl9FfAUdWX0V8BUtLJ9pOuKjiCIyuCSQTnQBWO8cWyhSwCDW5LacjYL3Vl9FfAVw8KhksoHEeQt9lqSbS6TSRTSR7nll3WjkyAiLO4KoVsmdyVBLWiYgd17Y+1OsRJIVyneyoQL2vE0sZIuAbEqTqO2ga0UUUFWDzsn9n7GoU2aI0n4mbeM0hzdhKqthYDThFTQedk/s/Y1Ek0jLNnUCzMENiMyZVNz+ZYflQSQYJMq6dg7T3e+s7ttt3iSEJH1acie9q0UG8yr5vkO/urKdJHIxJzWvu05e9++rGnje7jm6oMTJvEKOzFToRmIv+YINSdeb028TVDe0b2r34wp7tL0ViDrMWuTvudz6uOnnUU7v1PzrPdDS5jmy5Lb7tv6uPurQ/Wf8Ab/Ws3L3lfx9YHUU7v1Pzr57tWwxMwHISH9hX0H6z/t/rXznbDnrM97X3h5e4VY0naXHUdYR568Z9Khz14z6VobKW76D0bwinCQEjnGvae6msWHVfJFqU9Gd51OC27tul7+6m0Wb7WX8r/wCaxbdpateIQY7ZMUxQyoGMZzLqdDcG+h7wOfdWaeXBvIys04N2S1zYcbcIy6gfb10AIOl62FImxeIF82FRuIlSPRzZRmvfisL8xow5WNo3SoLDgShdA5ChbnUWEh8oludr3J7K8KYBdSZDfiN85JuQ9zbXW639j27TTGTETrkthkZTGhKgZcr2YkX1uAVS3D286sbLkZ8wlw6x6aaDUZnAB9uXKe0cRqAtkjwYjUEyZAGjA4tcha+YWvmvIbX9IVXkw+CHCVmChRJnGaxzIzC5GtwuY6jv9tavcL6K6XPLv516YxysPD2W/agSYfaWGw5YB2Ba0huCbB7sCbDhAHZ2ad9XJcYsuGZ1vYhrX0OjEf4q9uF9Fe7l3cqr7RQCBwAAAvIaUFulnSIjq7ZuWl+3Tt07dKZ0t6Q+YbW2o17tedB8+2ZtCDJGArhZFEaM+Vt4iKxVSyFgQFZhZteLXUmpEGDGS24FiQt++6k3B7RmQ8XLMp7RUOF2dh2vJHiCxLDM6NGL3RxlO7ULqrOc1g2gObQW92XsnD5WWKQvmVs1so0kWFb2RQo0ijPLtJ1vegnOIw2VoLJu0UEi11WzkAC3aGXs5W7LaRYhsFZy24P2mAN7llL8h2srMbdoYk6XNSS9GUa92mte4HCVUZ3cqAyEMuZ2PFm7O4W6To4ixqiNMuU3DAjN5lYCNVIsYwAdOeotQeS4iJVUCF26wDJkRQSbBWJZSQL6roLknvrpMVhWysGh1AcE6ecZZL68iWKNbnexqaXZIO6yvKhiUqpW17FVUg5lPYo1FjVVOi0Clsq2DJkK2U/8YiuGKmQHIANGtcXte9EjExYQgiRISqBQSQCAF3keU25BQkim+mh7jb3D43DKzlMi3aRXbQaxniGp1F3NraXY9+piujUUiBC0lgqrzU3CiUXYMpBY71yTbnYixFdHo7H6UujFl1HCxKNmXh55kRtbi9+zSiEyYuBmRQ0ROUqg08k3BUdwO7It/wBsjsNQ4jF4fDRyLwBVUs0Y1JGUXFjzuuXTutyFSwbFRbWLk51kJJGrq0rZjYW1aWQm1hyta1eYrYiSFszSWa5KggDMUEZcaXvkAHO3ba+tEuo9lQlQd0ougFjzAsLAkEgkaC9zy0NetsaIiwQKOEHLpmVGzBW71vz7+V7E1dJooLWzL75Lc7+/sNanK/pL8J/lWX2V55Pxf4Na2iEWV/SX4T/KjK/pL8J/lUtFBFlf0l+E/wAqozbAjeRpGjhLsuVmKG7LlKWbi1GUsNew0zqucfHvN1vI95a+TMM1ud8vOgqHYEZZm3cWZ1yM2Ug5bAWBDXGipy9EdwqeLDbsRqoRUU2VVXKAAraDXlXsm1oVZlaaIMgzOpcAqumrC+g1Xn6Q766XEK4jZGVlLGzKbg8LciKCzRRRQVYPOyf2fsaJMWrJLYnguraEWOUHtGujKbjvog87J/Z+xr04ZUSTILZszn2s3M0HMGNTKuvYOw93urG9KsQDijY/8Sfu/fW5g8hfwj9qwPTZ7Yz/AOkn/wBz1a0v2OGfoX72jeVT3tG9rT/FQ3bLoPilEU1z/wA3cT/xx91aTryd58D8qzn9PGvBN/5z/wDjjrV1j5vss0sfSFfryd58D8q+Z7blvipyPWH9hX1Svk/SBv8AeYj/AMp/YVY0Xef446nrCvnrxnqHPXjPWpso7vpvRjGKMFhwT/xJ2Hu91N4sQrcj+h/zS3oof9jh/wDwp+wptWBftLXrxAooorykUUUUBRRRQFVdp+Zf8NWqq7T8y/4aC1SzpIl8O477Dx0pnSvpKCcM9ufZ7+yg+dHo3IyoJHjBWJIOENYokci3YnUklwbWsADzvXE3RLQhN2LuGIAyAgQRxA3UEhlZXYEDTObEHWuMBhcVAVGWR0WOBfKVmIyzl142GqSNGM19VUamxqcRYwx3LuHyNwjd2ziGIqOXbLvb6+AtQdYjo0SQwK33krtckX3kmdGBsTmReEcvKNiO0l6Nm913RuxZ1YHLKd5KwEluYAkW2h1jGlq4MeKXeCMSW3jtxZDdWxBb6nW/mi185HMW1q9spJ+IzMxNlCghFHm0zMwS5Bz5x5RHd2UC+Tou53usZzm/MgWzhgGUqwYL5IzZhYWsKf4aIqigkEhVUkCwJAAJA7B7KR4LCYh5YWxAfLGCxDbvzuRATZPsZs+U8xxchaoNp7OmMsxiWQlg1nJClbIMohcSciwAyOgtmY5hpcNPRSHETYu7BEktdiGO6uUO5yquvnAOscwFzWuSLVDho8WtgA4UmVhfdsbtNO1pDm0JUw2y3A19oolpKKz0mHxQa+aY2jkCkbs8bxQEFl4VYCRZwOXMC9jem+zGkMS74EPxXBIJtmNjdQBqLG3ZexudaC1RRRQWtlm0ye//AAa1PWB974T8qy2yvPJ7/wDBrW5h3iiEfWB974T8qOsD73wn5VJmHeKMw7xQR9YH3vhPypLjcPM+JEgMRjjVjErBwVlZHUyMALP5WXmLKzcydH2Yd4ozDvFBmcdsqWaZ3lEbKEAhsZEMbAxyX0U8RljQ5tbBFAHlZmGxcDuYo42Ys28lkZrEAtK0sjWv2AsQPdSnpFs+dsSz4VWzmB0WRsuSNt1NkaM584feNGCCpFvdcX+jWHeOILIhQCZsga2coY75pcjMufOZNQdQATqTQPqKKKCrB52T+z9jXHVSqS3YnMXYWuMoI8m5J9vK3PlXcHnZP7P2NRQ4p5ElBjKkFlUG4zD8x+ouNedBJBhOFeKTkPtHur5/05GXGWuT9SnM3+09fQYnkCgZByH2vZ7qyvSfojPicRvUMSjdqlmY3upY30X2irOmvWmTe3DjnrNqbQxW9o3taD/p1ifTg+Jv40f9OsT6cHxN/GtL5GL2o+HJ6Nv6dRZoJjmcfXnkbf8AHHWs6p96T4jSPolsSbCROjiNi0he6seRVFtqv3T407aaQf8AGDqPtd/byrJzTFskzHDRxxMUiJe9U+9J8Rr5P0h0xmIFz5089ewV9Y3j+gvxf/qsNtboJiJcRLKrQgO+YAsbjQc+Gu2kvWl5m0uWopNqxEMjnrxnrS/9OcT6eH+Jv40f9OMT6cHxN/GtH5OL2peDJ6a7orhr4HDnNJ5lPtHupxFDl7WPvN6X7FwskGHiiZUJjjVCQ2hKi1xpV6ORr2ZLC3MG/dodB/8ABWLad5lqRxCaiiivKRRRRQFFFFAVV2n5l/w1aqrtPzL/AIaC1SvpI1sM5HMaj3imlLOkT2w7E8hY+GtB8xh2zikEZmCcUKgcIAZy8X1rm6iMFZCMpIAKN3irC9I5GW4iy3gE19TZjHm3Oq23l+L8PZer8HSBGUkrKrWBCEAswaMSLbISNVPaRrobVyekkeZAM5DuqBhltxGMBrZsxTM4FwNCD+YQDa82fzcWTPb7WbL1k4fute1n7rae2qx6TyMt44kJEQkYEto25kkeLQeUCoX2FtRpY24OlCbkSSBxpxWFwDuDPYa68At7/ZrVobXzQ7xFa+cRhX04y4QXK3BW5BuL6UEJx0pgmJ3cciMVDa5PJjcNxA9j2uQRdSbW0qpBt1wCAM1g54yC0pX/AI8O0QCOfbbttbQkXpNvKGy5JScxRLBeNlkSJgl2FrO6g5rdpF7VHF0njZgtpQSoLaXycLtZ7EnkjagEajXWgqr0glIOWKN8qSuShaziNIWCxaasTIya9sZ9wZbIxrSx5nCA5iOBgwIsCDoTbna1zy9tqrydIgDIckhVN3ZgV4zIuYBVdgbgX09hqH6VLmuVJS11P2iW6vlHEQBcTa3OmWgeUUrw23RI8YSOTKxszMAuVjCZglr5s2XJ2W4udE/SBEZgySDKWUMcgVmTJdVJca8a+UBfUC50JJpRSeHpKjWKpIQctgAARpIWL5mAAXdtyJ5aXqN+lKmJnijlYhHcKco4UVWzk5rZeNAQLtcnTSg02yxeZL9/+DWq3C+ivgKy2zF+uQfe/wAGtTufa3jRA3C+ivgKNwvor4Cjc+1vGjc+1vGgNwvor4CjcL6K+Ao3Ptbxo3PtbxoM70h2g8UrLFuyeo4mVI8gJM0RjMfta4L8I55Tz7LOwJy+e77xVnZI5cqgyJuVYm6AK1naRbgDyO8GnO59reNcPHZk1PlHmb/ZagnooooKsHnZP7P2NWqVYjaIimcEFswU6dlrjW9efSEerbxFA2rxjobUq+kI9W3iKPpCPVt4ighXaeKygHDgOVY5gbqGC5lBXnqbL5XO+vK82E2pMzqr4dlBYhmJ0AGbWwGlyF7To3Pv8+kI9W3iKPpCPVt4igb0Up+kI9W3iKPpCPVt4igbVT2lNKqruUDksAQTbhsSTfsOgH51V+kI9W3iKPpCPVt4igiO1cQ2i4fLpe7XIJuNAOHszHUjkKmwO05ndQ+HaMFSSSb2OthoLX0/aufpCPVt4ij6Qj1beIoG9FKfpCPVt4ij6Qj1beIoG1FKfpCPVt4ij6Qj1beIoG1FKfpCPVt4ij6Qj1beIoG1FKfpCPVt4ij6Qj1beIoG1Vdp+Zf8NU/pCPVt4iocXtoOjLkYXFrkigeUq6TEdWfNytr7u39L1J/r0f3vCqW19opLEyDNrb2adtBkMDi8PBh43jIWJzGqtrqWyopbtvoB7LeyuWGDXL/6cbprKNBlbMX0A++rN7CrHSxqyuwlCqBfOu7Alsu8tCylATlsQMq6EdlVj0RiylRmUE3BAQMtyx4XyZweJrNe47DzuHEKYR3XLFGSTJADl0DRq6tGb96CQDTVQRfkKYts9N2YwCq3vodQwIYMCb6hgDrflUf+kHMlmORZXmymxOdw+gI+zmeRtbm9hyq/kNEqi7OjDlxGmYkEtbUkEMD77hT7wO6hdnRhgwRQy6AjTvPZz8pufLMe+reQ0ZDQU8RsuKQlnjVibXJ5nLe17e9h7iRyNq8/0mG1t0lrAcraDJa1uVskfL0B3VdyGjIaCnHsuJXDrGoYCwbtAtl/bS/O1Rf6HDmdmjDGRszE6n7B4T9nVEOmt1BvoLMchoyGgqQbOiS2SNFtysOXlD/3N8RqI7DgKhTCmUG4FtBcAWHssBw8tBppTDIaMhoLOyvPp+L/AAa1tY/BPkkViDYG+nup5/r6ei/6fOiDSilf+vp6L/p86P8AX09F/wBPnQMJ8QqKWkZVUc2YgAe8nQVUxu2UjjRwHk3hAjVBdnJVn4QxA8hXbUjRe/SqG0MZBOoEsbnK2dSOFkYAgOjKQyNYsLgjQkdtQYqZHyXkxIMZVkYZCVYJJGW4lIJZXcHMCORFjQXMN0shkcKm9IK3VwhKsd0s2RQOIvumVrZddQLkEVegxQlSGRL5XAcXFjZoyRcdhsazeDwWHiZTH1hQoGRbqQriFYBILgktu1A1JGpNrmnGxWXdxxRmQiIBbva+UKyrfKAD2DQdlA3ooooP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77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865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TC </a:t>
            </a:r>
            <a:r>
              <a:rPr lang="en-US" b="1" dirty="0"/>
              <a:t>in Information Science Technology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88536" y="1329179"/>
            <a:ext cx="8785782" cy="45625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 smtClean="0"/>
              <a:t>What is it?</a:t>
            </a:r>
            <a:r>
              <a:rPr lang="en-US" sz="2400" dirty="0" smtClean="0"/>
              <a:t>: </a:t>
            </a:r>
            <a:r>
              <a:rPr lang="en-US" sz="2300" dirty="0" smtClean="0"/>
              <a:t>This Technical Certificate in </a:t>
            </a:r>
            <a:r>
              <a:rPr lang="en-US" sz="2300" dirty="0"/>
              <a:t>Information Science Technology will </a:t>
            </a:r>
            <a:r>
              <a:rPr lang="en-US" sz="2300" dirty="0" smtClean="0"/>
              <a:t>build upon the Certificate of Proficiency and add</a:t>
            </a:r>
          </a:p>
          <a:p>
            <a:pPr marL="0" indent="0">
              <a:buNone/>
            </a:pPr>
            <a:r>
              <a:rPr lang="en-US" sz="2300" dirty="0" smtClean="0"/>
              <a:t>general coursework at an advance programming course </a:t>
            </a:r>
          </a:p>
          <a:p>
            <a:pPr marL="0" indent="0">
              <a:buNone/>
            </a:pPr>
            <a:r>
              <a:rPr lang="en-US" sz="2300" dirty="0" smtClean="0"/>
              <a:t>(i.e. Java Script).</a:t>
            </a:r>
          </a:p>
          <a:p>
            <a:pPr marL="0" indent="0">
              <a:buNone/>
            </a:pPr>
            <a:endParaRPr lang="en-US" sz="2300" b="1" dirty="0"/>
          </a:p>
          <a:p>
            <a:pPr marL="0" indent="0">
              <a:buNone/>
            </a:pPr>
            <a:r>
              <a:rPr lang="en-US" sz="2400" b="1" dirty="0" smtClean="0"/>
              <a:t>Why/Value</a:t>
            </a:r>
            <a:r>
              <a:rPr lang="en-US" sz="2400" dirty="0" smtClean="0"/>
              <a:t>?: Two Reasons-- </a:t>
            </a:r>
          </a:p>
          <a:p>
            <a:pPr marL="0" indent="0">
              <a:buNone/>
            </a:pPr>
            <a:r>
              <a:rPr lang="en-US" sz="2300" dirty="0"/>
              <a:t>1) </a:t>
            </a:r>
            <a:r>
              <a:rPr lang="en-US" sz="2300" dirty="0" smtClean="0"/>
              <a:t>Create a broader and deeper IT knowledge base</a:t>
            </a:r>
            <a:endParaRPr lang="en-US" sz="2300" dirty="0"/>
          </a:p>
          <a:p>
            <a:pPr marL="0" indent="0">
              <a:buNone/>
            </a:pPr>
            <a:r>
              <a:rPr lang="en-US" sz="2300" dirty="0"/>
              <a:t>2) Increase employability by providing the following skills:</a:t>
            </a:r>
          </a:p>
          <a:p>
            <a:pPr marL="0" indent="0">
              <a:buNone/>
            </a:pPr>
            <a:r>
              <a:rPr lang="en-US" sz="2000" dirty="0" smtClean="0"/>
              <a:t>(a) computer </a:t>
            </a:r>
            <a:r>
              <a:rPr lang="en-US" sz="2000" dirty="0"/>
              <a:t>programming, (b) web design, (c) local </a:t>
            </a:r>
            <a:r>
              <a:rPr lang="en-US" sz="2000" dirty="0" smtClean="0"/>
              <a:t>area network</a:t>
            </a:r>
          </a:p>
          <a:p>
            <a:pPr marL="0" indent="0">
              <a:buNone/>
            </a:pPr>
            <a:r>
              <a:rPr lang="en-US" sz="2000" dirty="0" smtClean="0"/>
              <a:t>set-up</a:t>
            </a:r>
            <a:r>
              <a:rPr lang="en-US" sz="2000" dirty="0"/>
              <a:t>, (d) database management, (e) </a:t>
            </a:r>
            <a:r>
              <a:rPr lang="en-US" sz="2000" dirty="0" smtClean="0"/>
              <a:t>computer and network</a:t>
            </a:r>
          </a:p>
          <a:p>
            <a:pPr marL="0" indent="0">
              <a:buNone/>
            </a:pPr>
            <a:r>
              <a:rPr lang="en-US" sz="2000" dirty="0" smtClean="0"/>
              <a:t>security</a:t>
            </a:r>
            <a:r>
              <a:rPr lang="en-US" sz="2000" dirty="0"/>
              <a:t>, and (f) software and hardware troubleshooting</a:t>
            </a:r>
          </a:p>
        </p:txBody>
      </p:sp>
      <p:sp>
        <p:nvSpPr>
          <p:cNvPr id="5" name="AutoShape 2" descr="data:image/jpeg;base64,/9j/4AAQSkZJRgABAQAAAQABAAD/2wCEAAkGBhQSEBQUEBIQFRUWFBYUFxYXGSAYGhgWFBcWGBgVFBkYISYeGBkjGhoSIC8gIycpLi4sFR4xNTAqNSYrLCkBCQoKDgwNFw8PGikkFx01LTApKik1LCkpKSopKTQuLykpKSopLCw2KSkqKSksKSwpKSkpKSkpKSkpLCkpKSwpKf/AABEIAI8BYQMBIgACEQEDEQH/xAAbAAACAwEBAQAAAAAAAAAAAAAABQMEBgIBB//EAEYQAAIBAgMEBQgJAwMDAwUAAAECAwARBBIhBRMiMQYUQVGRMjNSU2FxktEWI0JicoGhsdIHgsEVJEMXY3M0wvCDsrPh8f/EABkBAQADAQEAAAAAAAAAAAAAAAABBAUDAv/EACIRAQACAQQCAgMAAAAAAAAAAAABAgMEETEyE1EUMxIhcf/aAAwDAQACEQMRAD8A+0vi+IqqM1rXtYc+XMijrDeqfxX+Vcwedk/s/Y1aoK/WG9U/iv8AKjrDeqfxX+VTk1mcF0+hfKZI5YY5IzNDK+UrJGrohICEspJkiIDAaN7wAf8AWG9U/iv8qOsN6p/Ff5VRbpThgyqZdWd4wcrZc8ZdWQtlyhro4sTrl0vS2f8AqRgwFKSPJmzAFY3IGWLfAtw3ClLENYg3vyBIDQdYb1T+K/yo6w3qn8V/lSTDdPcKySOzSIIigkYxuVGeJZbhlUgoFbVtBpfkQTwv9QMMZmjJdckkkbs6soDRFFJU2swu68jpzOmtA+6w3qn8V/lR1hvVP4r/ACqhF0swrSrEsyl2ZkAsfKVpFy5rWBJjlsCdchteq83TCJVZmVgExMuHbvLQxvIxQC5bRDYc6Bv1hvVP4r/KjrDeqfxX+VJ4enmDKKxmyZot9Z1ZSqZDJxaWDZAzZb3sLi41qY9MsKL5pStozLxo6XQZblcyjMeNNBc8Q01oGXWG9U/iv8qOsN6p/Ff5Uv8ApdhbH62xBIKlXDDLGJTdSuYWRlOo7bc9Kr7U6aw4fFdXmEg/27YjeWGSy7w5Od85WOVhp9k0DjrDeqfxX+VHWG9U/iv8qS7K6d4aZISzNE8wNo3HECHkQK5W6glo5ABfXKbXqSTpzg1ALT5bsy2ZHBBTIWzqVugAkjJLACzA8qBt1hvVP4r/ACo6w3qn8V/lSrG9LYosWcPIMuWEztIzKqhBnuVDEM9shzZQcuZb89Ol6ZYS6DfWLgEBkdfKLBc11GQsVfKGtmy6XoGfWG9U/iv8qOsN6p/Ff5Uqj6cYIhCMQtnXOpKsBls5DElQAGCSFb2zBDa9NsDjkmjWSMkowupKlbjvswB/Sg86w3qn8V/lXMmNKglo3AHM3U28DVqqu0/Mv+GgtVzJIFF2IA7zpXVK+koPVntz7Pf2UF3r8frE+IUdfj9ZH8Qr5JFsvFRCMq8j2hVCLglVDwsVAZrPLbfDP2qoF72vM5xuaw3nmiMxEYBbckh7XOV97YZeIdt7GwD6r1+P1kfxCjr0frE+IV88lSZYmAaRiJbBuHeGHeKSV0C58mcC4HIdtQbJwcu8eSbPmMUaLfLpYuT5PJvN5rG1725CwfSuvR+sT4hR16P1ifEK+VbP2ViY44rSMGMN3XTKJUijCqxcueJ85Yra9uzmb2zIZmjtOSQTxLIgDWyroDG+W2fMb27bcgCQ+j9ej9YnxCjr8frI/iFfKMPhcVGqqu8UCBfJVJPrN0Q5cu4OfeZSOw2He1XtjpNvM02+sY1ADFSt1kl1bKAQxUxG3cSCSRQfSevR+sT4hR1+P1kfxCvlOHw86ZgqTZbrmeyCYjM1wLu6SHyeOym1wATylK4svYNKqlgCx3Wib2LKY9Dx7rfZ7gjNy7KD6j1+P1kfxCjr8frI/iFfKpRjAJOKa4Y2CrHYgM2TI5NxdclyVNj2c60SXsL87C/br269tBsxjUOgdCe4G5/ICu98Pb4H5VltleeT8X+DWsvQcb4e3wPyo3w9vgflXd6L0HG+Ht8D8qN8PveB+Vd3rPbQw+JGNjmWzwosgyI5U2MfIoxCu7SWAJNgAOXESD7fD73gflXomF7a694I/esxtnDzu+JESYgbyHDhSHFgySMZAil7ZsjLdbKHykE9tMej0EiYeJZgQ+8lNifss0pTS5yDKVslzlFlvpQOaKKKCrB52T+z9jVqqsHnZP7P2NWqArJv/TeAkASYkRiN4hEXzKkblXywk8UZV0jIIP2ANRa2sooMun9O8KHRzv2ZGZwWkLXZnkcsb63LSScrXuL3sLSjoFhgFtvRlCAEOb2jgOHCnvBjJB9utaOigyuL/pxhZEKNv8jZbqJDa6QDD3se0xhATzuoIsasYjoThSZWfeWk32YFzlHWEWOQr6Nwqn2HUUp27snaTz4g4eVlUrJumEtlCnDhUjEduGQT3fed2l+wTY7o1iZcFJh3fOevRvG0pEv+3TERyceby7KH4TzsBQMsB0Iw0MsUsQYNHGkY1DZgmbKzlgSW43JYEXvreuvoZBvGctMQ0zT5C5yCR0eNmVey6uw51nZOh+MgRo8JPKY0GHSNd5lzIGZsRlVSoRiclrMtgLAir22tnbQMODWB2MiKm+kMmRiymK+dVIRwVEwPlC/Ia3AWU/pzhQCPrTmg3DXa5ZBGYgSxFwwjIW4I5C966xfQrBzSvOzOWmBXMJNLndaxkaggxREa2BXQam6dthbSCtaaV8zIzLvrMQuKlJSFrfV3gMQ09G3PWo5/6fyzYPZ+GlKKIkmSduGQrvI2UGPMLFrnRraHW1BoE6FoMU85llzNhVw2YMRJoxZpS9/LI3YuALBPCxtnonhsQ+8xC3P1PNrD/bvI6frJID3hrVmsXsPaV5xHJNb6wIRNcON9G0Cqt1MQWJXRyGVmzEgk6022D0ekVcamKQOJ5FkAaTfIbwxhlCvyyyK3MajL3UEkPQXCZldM9wroSGvcO8shBNrghpZCCpB1HcK5w39OcIkbIBLZklQ8epEywo/IAXtDF4HvrObJ6JbQgQRo7RIMKqAQMgAk6uEe4YgGTfXcPa504gNKkPRzaKrM67wTSRYU8OIYpniDB42ztnCngJZWvYmxOoYNZtnojBi3DYjeuoVgI85CAujxlwBybI7C9+2/MVAegsBZWd8Q5AQNmkJ3hiLtE0npFC7W5dl72FaCO9hmtewvbXXt17a6oM+vQjDiSN1Dq0cKQAgg3SJWVL5gTmAZtRbnremWxdjx4WFYYc2RSx1N9XYseVgBcnQAAdgq9RQFVdp+Zf8ADVqqu0/Mv+GgtUs6Rm2HYiw5c9R+YHOmdLekN9w1rXuLX5Xv20HzDAbek4M8isM1nfhdGJjZgsLRqhzEqeBhmF1Gt6nwnSWSRCyxx2XOSb3DKi4duDKWAJ3rDyjrH7wLEHSXiCyoczM6gR3ewSZ4cz3ANiyk2AOgJPKpsD0gEzoqRyWZXJJK3QoY9HUMSD9YNOY7R2gF03SV1dzwacAS3ktvZFG9YlQpKqDzA4lAuSM3r9JJDDvMkcYaygtmOUthlm4tBqWYIB2n4Swl22UkZZFKi5CDizSaqq7slRG1yw0D6XF+23k/SNEzF0mXLcHRTZ1j3pj0Y3bd8WnD2XvpQQY3aDKuFzTGEOjF3yqeIIhAsynmS2gAJtpVeDpJNfK8ADrGHZScrG0SSMUUnMRcuoFtCurcxV5ukyBnXd4i6A5rKDZgFJQkMQDZlNycvPXSmOExIkjV15MAw1B5+1SVP5E0CLHdJHjjL5BxKrIDyIbrDLckrlZkjj0udWsFJ58/SCUXJCmzyDLYjImaLI0uhNgjl7i1wp/LSXovRJLhNtSOy8CZCyoSM2udp1EidmQiNG17JOfImPbO2pE3qRZAyq2XQlx9WHEtuRTMSg+8O3lT69F6BPtRpxLDHAxJKOWJCZSUaEAyFhfLZnuEsx7OVV16RS3hDRIN6FYcVtGcLkBci7hbsQAeYFvtVoKL0E2w3LSRl0KktqrFT388pI/Wtd1ZfRXwFZbZXnk/F/g1raIR9WX0V8BR1ZfRXwFSUUEfVl9FfAUdWX0V8BUlUW2gRilhyDK0Lyh82t0dFK5bffBvf8qC11ZfRXwFcPEAyWAHEeQ+61JJ+mUccswlGRI2Masb3kkVUYqpIEY8q2rfZJ0AJF3Ym1xisPBMAozk3CtnAIDqQGAGaxB1sKBrRRRQVYPOyf2fsaiwe1d4JTkYbuRk/FltxC//AM0qWDzsn9n7Gu5ZlKPZlNgwNjextyPcaDxcSxAIjbXXmvzr3ft6tvFfnXsEoyrqPJHb7K73y+kPGgj37erbxX50b9vVt4r86k3y+kPGjfL6Q8aCPft6tvFfnRv29W3ivzqTfL6Q8aN8vpDxoI9+3q28V+dG/b1beK/OpN8vpDxo3y+kPGgj37erbxX50b9vVt4r869fGICAzoCxsAWAue4d9d75fSHjQR79vVt4r867ikJ5qV/MH9q93y+kPGvVcHkQaDqiiigKKKKAooooCqu0/Mv+GrVVdp+Zf8NBapb0ha2HYnkCD4GmVLOkS3w7A8jYeNB89w+08JKUIA1jMoJXLbeSC6t98yEEprqb91WY5MKhBBhWymQNf7JVbtmPMZFTt5KOwC1WPZOFmCiJ0OQAXRkYll3ZzsLEM1ok5ixF9O6U9E48wJaXRCoFkAAMZjNrICosScosuYk21oJzFhmVpSIirXDMeVywDDXkxYKNNSQO2ocP1WSRkSNHIiVmYAFckgIAuTdiVB1ty0J7KuTYFWzJmYMzjEC1swYOGDKCCLBlHMHtFGD2YsIYgubqMxY+hnJbQDUlnJ7PdQUINpYWU52ARnCH6wZGYOqsj6GxuuTivcaA20FXIdpwKyRIy3JZVVRpddSLjT8+03pfNsrCxRRLvEhTdmMEMib2NhHmDkixLBIyWFj7RercPR9A2bPIeJmtwZCHUhkyhctmB1IFzYa0Esu2FWUxukq2AOcgZLE5Qb5rm7cIFr37KJtuQILmRbcHLXzhULy/Eh9xvXGI2JE/CBlyogCoFsoVy6kKVI8oHmLEX0quOj8V7LK4NgoCbteKJkOayoAzKyqbMCBc6C9BdxW1UR0SzszqWCoATlUqC2pF9WXQXPsr2TbEK5ryxjKcra8iM1x+WV792U35GuNp7GE4AkZ8o0Ishue+7ISjfeQqdfdaHEbGVUN5pURd4wN0AjWQPvACU8khm8q5FhYi2pK0214Rm+tj4WKtryYXuD3Wsb91talgxaOWCMrFTY27Dcj9ww94PdSnGbNw2WJXlVLvI0eYprvjd1VZVII4k7Ljh172OB2WImcqXOc5iDYAasbqqgC5LG7G5Nhcm1A12X55Ld/+DWqyt3r8J+dZTZL3lQrY8R5HuuDr7wfCtVvG9D9RRD3K3evwn50ZW71+E/OvN43ofqKN43ofqKD3K3evwn50lxEsEmM3TCN5hEysbDhjcXKMC4JDC1woP2b2uKc7xvQ/UUnxPR1XnMwMqMTm4SlhIImhEozKTmCNa18uguD2hDJPHFiiFwrb4oxV1jXjVBGrFTvARoYlubXyqL6Cr2x8SskUbRrkTO4ClcpBXeKeTEEXBIINje9dPs25ka8oeSMRZwyhkVQ1t2bWBuzNcg6nuAAsRRBBGiplVbKovyCowA8KC3RRRQVYPOyf2fsaHwqqklhfPmZr63NrfoAo/IUQedk/s/Y1DEku7m3rLfM5Qj0Psgj3UFiDDJlXgXkOwd1d9VT0E8BUMET5V+sHIfZHd7673T+sHwj50HfVU9BPAUdVT0E8BXG6f1g+EfOjdP6wfCPnQd9VT0E8BR1VPQTwFcbp/WD4R86N0/rB8I+dB31VPQTwFIZNqhZJFManK5AsBy8Kd7p/WD4R86x2NJE0tzc7w68q74KxaZiXHLMxH6WcbtMGSAiAELIWJsnCDG631F+bDlflVs7ZX1Y8F+VJs9eM+lWvDT0r+S3tr9kgSQRuypdkBPCOZq6kKjkoHuFqV7AjfqsNnt9Wv2fZ76ZxIw8pr/las+3MrscJKKKKhIooooCiiigKq7T8y/4atVV2n5l/w0FqlnSJL4dhob2Fjy17/ZTOlnSJAcOwPIkA+4n2UHzsdHpLoWZDkP1aMXkEYyMl0Z+I6lCFOgyWvrUeF6LMqZWdTbOUteyMwgsy2CjRo5G0A85p234w+DxMRQIHVSzFuUlzv5NHztcLud3lsRbW+oAqxspMRvI2mM9skim+Sxa8ZDOoAKX+sAte2XnY6hFP0Ydi5zRcZ4iQczrvJHGckHKwzIBYHRLC1xl9PRdjHZnSRyVzF81nAw6xcWt9HBkHt566gkhnWWUxpIQSSXIAcKZEusRLskn1e8ygouXKoNySCSnF8W733knKXEXk5EynQee3me4PDbs5UDCTZ7jcGNo7xIyHODZsyIt7D8PLtvzpdh+ibJoJmIESojXsVyRoq8IFiodQ9s1rnl2nuVcUHlAeUqNEISNsy3js1xls/nQeHtuBot3OBLbpN4CHyjMCQSDbW5UAE+4CgTY/o5JJHl3q3YLnuD5f15Z0OpXjlUi2tkAuOdefRpwGAdBd3diMw3m8aNisluw5XUkdjn3VoaKJJcL0fKsjlxmVlIteypmmLRJc+TaRFHsjHsA52p0eMzSXZLOCLm5a2RVEZHLIGG8/F2dtPKKBdtHYyzSIWLBFSRCim2YO0RCk+jwajtuKW/RmTIBvEuChvqQWRWDTOrBgzuWBI08kWYHWtHRQQdFdkbmWMA2AkkIC6KwkZmBcEeWAbaH7Irf1ktleeT8X+DWtvRAoovRegKKL0mxbSLjVdY53QYaUHKRkL5kZFCswGchZBew8oXPcDmopeafi/wDa1Y7a2y8YZ5WgaYKQWJvlYqxh+oj+tykqomIYBLE2zXJYv9hrIIIhKoRg7gDlwAyZCwzNZimUkXNiTy5AG9FFFBVg87J/Z+xrgY8Oktg10LoR23A5j2EEEew13B52T+z9jUsygI1gBox/O1BFBiuFeCTkOz2V31v7knhXcHkL+EftXpmF7XF+738v80EfW/uSeFHW/uSeFQ7U2luoXkUBiovlvlvr32NvCrQmHaRU7I3hH1v7knhR1v7knhUiSg3sQbGx9hsDY/kR413UJQda+5J4ViNoSXnm0I+sPP8AKt9Xz3arf7mb/wAh/wAVa0vaVfP1hxnrxn0qHPQXq/sqbtp0exNsLDwv5teQ9lNIpr/ZYe8Wqj0a/wDRwf8AiX9qZVkW7S0o4gUVBicckZAdgublft1A/cjxrpMUhvldTlNmsRoR2HurylLRUUmLRdGdB7yByr0YhSbBlva9ri9u+1BJRUT4lRzZRpfUjkb6/ofCuzKO8ePd/wDw+FB1VXafmX/DVkN3VW2n5l/w0FqlfSVrYZyOY1H5U0pZ0kkC4d2PJbMfcNTQfL4tuYmNY2mVSDCutgoLFobzsbgIuWS2UkAFTqBYidulbZgoiUndFyMwNmERlFipJZDa2YLa5tckEVO3SN1cB4x5qOV8pYlVkExJ8nLZBHqSRctp2AzT9JAtwYpQwzAqxQAMqqwQtnyliGQgKSdeVBNNtJkiZmVMyy7om5CAZ1XeEnUIAcx9x1HMQbKx8ksjs1ggijyqORZi93uRcghRb2Eaa3qR9uWjRhFIXYwgx3AI37KoIYnIfKBsG7r21tG/SdLMRHMQGtmsoU6uCxZmCqLofKI8pe+gXYTbku5RhJvi0cTM2VQElZGLRHItiLgG2jC2p1FcrtqeIXktJpEoLFUUM0O+LOxCgEscg1AHcTzdjbH1MkrxyAIzra6sWCSFLrZu0jkbf5qKPpAC2Uxyoc2Xiy62mWF7ZGPksw5873F6CpiekciKG3KWLyoLuFH1RtZmbKoZ+yxPkk68qkO33F8yRqLmzMSFULM8RMptp5KnT0gL9tSQ9KEKliky2iM1iFuYxGsoPCxGqnlfmDe1W8NtUO0gCuDHfyrAmxYXC3zBTlNiQARYi9Apl6UuDIN3HZO0yKumZBnAZgSrBiy3y3sNSTo+w02dFb0lVuRHlAHkdR7jSjC9KLoGkjexUvmS+UIsaPIx3mQ2XPY5Q1yDa/Kp26QLuXkySAqsjBGFi27TP5QuoBFtSedxzFA1opS/SFQWBinuq3YABrNlV8nCx1yspvy9tcjb5KyOsRyR7ti2ZSCrBSwXIx4gCT2g5bXF6JaLZa3mQHXX/BrU9WX0V8BWX2WPr0/F/g1raIRdWX0V8BR1ZfRXwFS0UEXVl9FfAUdWX0V8BUtLJ9pOuKjiCIyuCSQTnQBWO8cWyhSwCDW5LacjYL3Vl9FfAVw8KhksoHEeQt9lqSbS6TSRTSR7nll3WjkyAiLO4KoVsmdyVBLWiYgd17Y+1OsRJIVyneyoQL2vE0sZIuAbEqTqO2ga0UUUFWDzsn9n7GoU2aI0n4mbeM0hzdhKqthYDThFTQedk/s/Y1Ek0jLNnUCzMENiMyZVNz+ZYflQSQYJMq6dg7T3e+s7ttt3iSEJH1acie9q0UG8yr5vkO/urKdJHIxJzWvu05e9++rGnje7jm6oMTJvEKOzFToRmIv+YINSdeb028TVDe0b2r34wp7tL0ViDrMWuTvudz6uOnnUU7v1PzrPdDS5jmy5Lb7tv6uPurQ/Wf8Ab/Ws3L3lfx9YHUU7v1Pzr57tWwxMwHISH9hX0H6z/t/rXznbDnrM97X3h5e4VY0naXHUdYR568Z9Khz14z6VobKW76D0bwinCQEjnGvae6msWHVfJFqU9Gd51OC27tul7+6m0Wb7WX8r/wCaxbdpateIQY7ZMUxQyoGMZzLqdDcG+h7wOfdWaeXBvIys04N2S1zYcbcIy6gfb10AIOl62FImxeIF82FRuIlSPRzZRmvfisL8xow5WNo3SoLDgShdA5ChbnUWEh8oludr3J7K8KYBdSZDfiN85JuQ9zbXW639j27TTGTETrkthkZTGhKgZcr2YkX1uAVS3D286sbLkZ8wlw6x6aaDUZnAB9uXKe0cRqAtkjwYjUEyZAGjA4tcha+YWvmvIbX9IVXkw+CHCVmChRJnGaxzIzC5GtwuY6jv9tavcL6K6XPLv516YxysPD2W/agSYfaWGw5YB2Ba0huCbB7sCbDhAHZ2ad9XJcYsuGZ1vYhrX0OjEf4q9uF9Fe7l3cqr7RQCBwAAAvIaUFulnSIjq7ZuWl+3Tt07dKZ0t6Q+YbW2o17tedB8+2ZtCDJGArhZFEaM+Vt4iKxVSyFgQFZhZteLXUmpEGDGS24FiQt++6k3B7RmQ8XLMp7RUOF2dh2vJHiCxLDM6NGL3RxlO7ULqrOc1g2gObQW92XsnD5WWKQvmVs1so0kWFb2RQo0ijPLtJ1vegnOIw2VoLJu0UEi11WzkAC3aGXs5W7LaRYhsFZy24P2mAN7llL8h2srMbdoYk6XNSS9GUa92mte4HCVUZ3cqAyEMuZ2PFm7O4W6To4ixqiNMuU3DAjN5lYCNVIsYwAdOeotQeS4iJVUCF26wDJkRQSbBWJZSQL6roLknvrpMVhWysGh1AcE6ecZZL68iWKNbnexqaXZIO6yvKhiUqpW17FVUg5lPYo1FjVVOi0Clsq2DJkK2U/8YiuGKmQHIANGtcXte9EjExYQgiRISqBQSQCAF3keU25BQkim+mh7jb3D43DKzlMi3aRXbQaxniGp1F3NraXY9+piujUUiBC0lgqrzU3CiUXYMpBY71yTbnYixFdHo7H6UujFl1HCxKNmXh55kRtbi9+zSiEyYuBmRQ0ROUqg08k3BUdwO7It/wBsjsNQ4jF4fDRyLwBVUs0Y1JGUXFjzuuXTutyFSwbFRbWLk51kJJGrq0rZjYW1aWQm1hyta1eYrYiSFszSWa5KggDMUEZcaXvkAHO3ba+tEuo9lQlQd0ougFjzAsLAkEgkaC9zy0NetsaIiwQKOEHLpmVGzBW71vz7+V7E1dJooLWzL75Lc7+/sNanK/pL8J/lWX2V55Pxf4Na2iEWV/SX4T/KjK/pL8J/lUtFBFlf0l+E/wAqozbAjeRpGjhLsuVmKG7LlKWbi1GUsNew0zqucfHvN1vI95a+TMM1ud8vOgqHYEZZm3cWZ1yM2Ug5bAWBDXGipy9EdwqeLDbsRqoRUU2VVXKAAraDXlXsm1oVZlaaIMgzOpcAqumrC+g1Xn6Q766XEK4jZGVlLGzKbg8LciKCzRRRQVYPOyf2fsaJMWrJLYnguraEWOUHtGujKbjvog87J/Z+xr04ZUSTILZszn2s3M0HMGNTKuvYOw93urG9KsQDijY/8Sfu/fW5g8hfwj9qwPTZ7Yz/AOkn/wBz1a0v2OGfoX72jeVT3tG9rT/FQ3bLoPilEU1z/wA3cT/xx91aTryd58D8qzn9PGvBN/5z/wDjjrV1j5vss0sfSFfryd58D8q+Z7blvipyPWH9hX1Svk/SBv8AeYj/AMp/YVY0Xef446nrCvnrxnqHPXjPWpso7vpvRjGKMFhwT/xJ2Hu91N4sQrcj+h/zS3oof9jh/wDwp+wptWBftLXrxAooorykUUUUBRRRQFVdp+Zf8NWqq7T8y/4aC1SzpIl8O477Dx0pnSvpKCcM9ufZ7+yg+dHo3IyoJHjBWJIOENYokci3YnUklwbWsADzvXE3RLQhN2LuGIAyAgQRxA3UEhlZXYEDTObEHWuMBhcVAVGWR0WOBfKVmIyzl142GqSNGM19VUamxqcRYwx3LuHyNwjd2ziGIqOXbLvb6+AtQdYjo0SQwK33krtckX3kmdGBsTmReEcvKNiO0l6Nm913RuxZ1YHLKd5KwEluYAkW2h1jGlq4MeKXeCMSW3jtxZDdWxBb6nW/mi185HMW1q9spJ+IzMxNlCghFHm0zMwS5Bz5x5RHd2UC+Tou53usZzm/MgWzhgGUqwYL5IzZhYWsKf4aIqigkEhVUkCwJAAJA7B7KR4LCYh5YWxAfLGCxDbvzuRATZPsZs+U8xxchaoNp7OmMsxiWQlg1nJClbIMohcSciwAyOgtmY5hpcNPRSHETYu7BEktdiGO6uUO5yquvnAOscwFzWuSLVDho8WtgA4UmVhfdsbtNO1pDm0JUw2y3A19oolpKKz0mHxQa+aY2jkCkbs8bxQEFl4VYCRZwOXMC9jem+zGkMS74EPxXBIJtmNjdQBqLG3ZexudaC1RRRQWtlm0ye//AAa1PWB974T8qy2yvPJ7/wDBrW5h3iiEfWB974T8qOsD73wn5VJmHeKMw7xQR9YH3vhPypLjcPM+JEgMRjjVjErBwVlZHUyMALP5WXmLKzcydH2Yd4ozDvFBmcdsqWaZ3lEbKEAhsZEMbAxyX0U8RljQ5tbBFAHlZmGxcDuYo42Ys28lkZrEAtK0sjWv2AsQPdSnpFs+dsSz4VWzmB0WRsuSNt1NkaM584feNGCCpFvdcX+jWHeOILIhQCZsga2coY75pcjMufOZNQdQATqTQPqKKKCrB52T+z9jXHVSqS3YnMXYWuMoI8m5J9vK3PlXcHnZP7P2NRQ4p5ElBjKkFlUG4zD8x+ouNedBJBhOFeKTkPtHur5/05GXGWuT9SnM3+09fQYnkCgZByH2vZ7qyvSfojPicRvUMSjdqlmY3upY30X2irOmvWmTe3DjnrNqbQxW9o3taD/p1ifTg+Jv40f9OsT6cHxN/GtL5GL2o+HJ6Nv6dRZoJjmcfXnkbf8AHHWs6p96T4jSPolsSbCROjiNi0he6seRVFtqv3T407aaQf8AGDqPtd/byrJzTFskzHDRxxMUiJe9U+9J8Rr5P0h0xmIFz5089ewV9Y3j+gvxf/qsNtboJiJcRLKrQgO+YAsbjQc+Gu2kvWl5m0uWopNqxEMjnrxnrS/9OcT6eH+Jv40f9OMT6cHxN/GtH5OL2peDJ6a7orhr4HDnNJ5lPtHupxFDl7WPvN6X7FwskGHiiZUJjjVCQ2hKi1xpV6ORr2ZLC3MG/dodB/8ABWLad5lqRxCaiiivKRRRRQFFFFAVV2n5l/w1aqrtPzL/AIaC1SvpI1sM5HMaj3imlLOkT2w7E8hY+GtB8xh2zikEZmCcUKgcIAZy8X1rm6iMFZCMpIAKN3irC9I5GW4iy3gE19TZjHm3Oq23l+L8PZer8HSBGUkrKrWBCEAswaMSLbISNVPaRrobVyekkeZAM5DuqBhltxGMBrZsxTM4FwNCD+YQDa82fzcWTPb7WbL1k4fute1n7rae2qx6TyMt44kJEQkYEto25kkeLQeUCoX2FtRpY24OlCbkSSBxpxWFwDuDPYa68At7/ZrVobXzQ7xFa+cRhX04y4QXK3BW5BuL6UEJx0pgmJ3cciMVDa5PJjcNxA9j2uQRdSbW0qpBt1wCAM1g54yC0pX/AI8O0QCOfbbttbQkXpNvKGy5JScxRLBeNlkSJgl2FrO6g5rdpF7VHF0njZgtpQSoLaXycLtZ7EnkjagEajXWgqr0glIOWKN8qSuShaziNIWCxaasTIya9sZ9wZbIxrSx5nCA5iOBgwIsCDoTbna1zy9tqrydIgDIckhVN3ZgV4zIuYBVdgbgX09hqH6VLmuVJS11P2iW6vlHEQBcTa3OmWgeUUrw23RI8YSOTKxszMAuVjCZglr5s2XJ2W4udE/SBEZgySDKWUMcgVmTJdVJca8a+UBfUC50JJpRSeHpKjWKpIQctgAARpIWL5mAAXdtyJ5aXqN+lKmJnijlYhHcKco4UVWzk5rZeNAQLtcnTSg02yxeZL9/+DWq3C+ivgKy2zF+uQfe/wAGtTufa3jRA3C+ivgKNwvor4Cjc+1vGjc+1vGgNwvor4CjcL6K+Ao3Ptbxo3PtbxoM70h2g8UrLFuyeo4mVI8gJM0RjMfta4L8I55Tz7LOwJy+e77xVnZI5cqgyJuVYm6AK1naRbgDyO8GnO59reNcPHZk1PlHmb/ZagnooooKsHnZP7P2NWqVYjaIimcEFswU6dlrjW9efSEerbxFA2rxjobUq+kI9W3iKPpCPVt4ighXaeKygHDgOVY5gbqGC5lBXnqbL5XO+vK82E2pMzqr4dlBYhmJ0AGbWwGlyF7To3Pv8+kI9W3iKPpCPVt4igb0Up+kI9W3iKPpCPVt4igbVT2lNKqruUDksAQTbhsSTfsOgH51V+kI9W3iKPpCPVt4igiO1cQ2i4fLpe7XIJuNAOHszHUjkKmwO05ndQ+HaMFSSSb2OthoLX0/aufpCPVt4ij6Qj1beIoG9FKfpCPVt4ij6Qj1beIoG1FKfpCPVt4ij6Qj1beIoG1FKfpCPVt4ij6Qj1beIoG1FKfpCPVt4ij6Qj1beIoG1Vdp+Zf8NU/pCPVt4iocXtoOjLkYXFrkigeUq6TEdWfNytr7u39L1J/r0f3vCqW19opLEyDNrb2adtBkMDi8PBh43jIWJzGqtrqWyopbtvoB7LeyuWGDXL/6cbprKNBlbMX0A++rN7CrHSxqyuwlCqBfOu7Alsu8tCylATlsQMq6EdlVj0RiylRmUE3BAQMtyx4XyZweJrNe47DzuHEKYR3XLFGSTJADl0DRq6tGb96CQDTVQRfkKYts9N2YwCq3vodQwIYMCb6hgDrflUf+kHMlmORZXmymxOdw+gI+zmeRtbm9hyq/kNEqi7OjDlxGmYkEtbUkEMD77hT7wO6hdnRhgwRQy6AjTvPZz8pufLMe+reQ0ZDQU8RsuKQlnjVibXJ5nLe17e9h7iRyNq8/0mG1t0lrAcraDJa1uVskfL0B3VdyGjIaCnHsuJXDrGoYCwbtAtl/bS/O1Rf6HDmdmjDGRszE6n7B4T9nVEOmt1BvoLMchoyGgqQbOiS2SNFtysOXlD/3N8RqI7DgKhTCmUG4FtBcAWHssBw8tBppTDIaMhoLOyvPp+L/AAa1tY/BPkkViDYG+nup5/r6ei/6fOiDSilf+vp6L/p86P8AX09F/wBPnQMJ8QqKWkZVUc2YgAe8nQVUxu2UjjRwHk3hAjVBdnJVn4QxA8hXbUjRe/SqG0MZBOoEsbnK2dSOFkYAgOjKQyNYsLgjQkdtQYqZHyXkxIMZVkYZCVYJJGW4lIJZXcHMCORFjQXMN0shkcKm9IK3VwhKsd0s2RQOIvumVrZddQLkEVegxQlSGRL5XAcXFjZoyRcdhsazeDwWHiZTH1hQoGRbqQriFYBILgktu1A1JGpNrmnGxWXdxxRmQiIBbva+UKyrfKAD2DQdlA3ooooP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Picture 2" descr="https://encrypted-tbn0.gstatic.com/images?q=tbn:ANd9GcQn95mw5OIEZXg7LQaJ5jmKMfVlPTHPsax6D1utsa9Pq4RRrW33Cw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101" y="1745946"/>
            <a:ext cx="1495767" cy="1359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encrypted-tbn0.gstatic.com/images?q=tbn:ANd9GcQ387xLsm3OwbuY60pqXZqMg-MX6OLRDviX_AKJ2JB2IQLSyeVJKw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9463" y="4103675"/>
            <a:ext cx="2011379" cy="2011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18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46" y="973687"/>
            <a:ext cx="8107680" cy="2381262"/>
          </a:xfrm>
        </p:spPr>
        <p:txBody>
          <a:bodyPr>
            <a:normAutofit fontScale="90000"/>
          </a:bodyPr>
          <a:lstStyle/>
          <a:p>
            <a:r>
              <a:rPr lang="en-US" sz="5400" dirty="0" smtClean="0"/>
              <a:t>Question</a:t>
            </a:r>
            <a:br>
              <a:rPr lang="en-US" sz="5400" dirty="0" smtClean="0"/>
            </a:br>
            <a:r>
              <a:rPr lang="en-US" sz="5400" dirty="0" smtClean="0"/>
              <a:t>&amp;</a:t>
            </a:r>
            <a:br>
              <a:rPr lang="en-US" sz="5400" dirty="0" smtClean="0"/>
            </a:br>
            <a:r>
              <a:rPr lang="en-US" sz="5400" dirty="0" smtClean="0"/>
              <a:t>Response</a:t>
            </a:r>
            <a:endParaRPr lang="en-US" sz="5400" dirty="0"/>
          </a:p>
        </p:txBody>
      </p:sp>
      <p:sp>
        <p:nvSpPr>
          <p:cNvPr id="4" name="TextBox 3"/>
          <p:cNvSpPr txBox="1"/>
          <p:nvPr/>
        </p:nvSpPr>
        <p:spPr>
          <a:xfrm>
            <a:off x="2082573" y="4243144"/>
            <a:ext cx="47955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Dennis C. Rittle, Ph.D.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Provost &amp; EVP of Learning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hlinkClick r:id="rId3"/>
              </a:rPr>
              <a:t>dennis.rittle@ozarka.edu</a:t>
            </a:r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870-368-2004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44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16345</TotalTime>
  <Words>388</Words>
  <Application>Microsoft Office PowerPoint</Application>
  <PresentationFormat>On-screen Show (4:3)</PresentationFormat>
  <Paragraphs>47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Ozarka College</vt:lpstr>
      <vt:lpstr>AAS in Culinary Arts</vt:lpstr>
      <vt:lpstr>AS in Education</vt:lpstr>
      <vt:lpstr>CP in Information Science Technology</vt:lpstr>
      <vt:lpstr>TC in Information Science Technology</vt:lpstr>
      <vt:lpstr>Question &amp; Response</vt:lpstr>
    </vt:vector>
  </TitlesOfParts>
  <Company>BMEDIA, LLC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Blayne Stewart</dc:creator>
  <cp:lastModifiedBy>Tess Weatherford</cp:lastModifiedBy>
  <cp:revision>114</cp:revision>
  <dcterms:created xsi:type="dcterms:W3CDTF">2012-10-14T20:56:09Z</dcterms:created>
  <dcterms:modified xsi:type="dcterms:W3CDTF">2014-12-03T16:44:56Z</dcterms:modified>
</cp:coreProperties>
</file>